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3"/>
  </p:notesMasterIdLst>
  <p:sldIdLst>
    <p:sldId id="257" r:id="rId2"/>
    <p:sldId id="306" r:id="rId3"/>
    <p:sldId id="267" r:id="rId4"/>
    <p:sldId id="272" r:id="rId5"/>
    <p:sldId id="273" r:id="rId6"/>
    <p:sldId id="265" r:id="rId7"/>
    <p:sldId id="268" r:id="rId8"/>
    <p:sldId id="270" r:id="rId9"/>
    <p:sldId id="266" r:id="rId10"/>
    <p:sldId id="264" r:id="rId11"/>
    <p:sldId id="275" r:id="rId12"/>
    <p:sldId id="274" r:id="rId13"/>
    <p:sldId id="276" r:id="rId14"/>
    <p:sldId id="269" r:id="rId15"/>
    <p:sldId id="278" r:id="rId16"/>
    <p:sldId id="277" r:id="rId17"/>
    <p:sldId id="280" r:id="rId18"/>
    <p:sldId id="279" r:id="rId19"/>
    <p:sldId id="281" r:id="rId20"/>
    <p:sldId id="282" r:id="rId21"/>
    <p:sldId id="286" r:id="rId22"/>
    <p:sldId id="285" r:id="rId23"/>
    <p:sldId id="284" r:id="rId24"/>
    <p:sldId id="287" r:id="rId25"/>
    <p:sldId id="288" r:id="rId26"/>
    <p:sldId id="283" r:id="rId27"/>
    <p:sldId id="289" r:id="rId28"/>
    <p:sldId id="290" r:id="rId29"/>
    <p:sldId id="292" r:id="rId30"/>
    <p:sldId id="293" r:id="rId31"/>
    <p:sldId id="302" r:id="rId32"/>
    <p:sldId id="296" r:id="rId33"/>
    <p:sldId id="295" r:id="rId34"/>
    <p:sldId id="301" r:id="rId35"/>
    <p:sldId id="294" r:id="rId36"/>
    <p:sldId id="300" r:id="rId37"/>
    <p:sldId id="299" r:id="rId38"/>
    <p:sldId id="298" r:id="rId39"/>
    <p:sldId id="297" r:id="rId40"/>
    <p:sldId id="305" r:id="rId41"/>
    <p:sldId id="307" r:id="rId42"/>
  </p:sldIdLst>
  <p:sldSz cx="12192000" cy="6858000"/>
  <p:notesSz cx="9313863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1360A75-DD1F-48C9-BC77-05F391510AFB}">
          <p14:sldIdLst>
            <p14:sldId id="257"/>
            <p14:sldId id="306"/>
            <p14:sldId id="267"/>
            <p14:sldId id="272"/>
            <p14:sldId id="273"/>
            <p14:sldId id="265"/>
            <p14:sldId id="268"/>
            <p14:sldId id="270"/>
            <p14:sldId id="266"/>
            <p14:sldId id="264"/>
            <p14:sldId id="275"/>
            <p14:sldId id="274"/>
            <p14:sldId id="276"/>
            <p14:sldId id="269"/>
            <p14:sldId id="278"/>
            <p14:sldId id="277"/>
            <p14:sldId id="280"/>
            <p14:sldId id="279"/>
            <p14:sldId id="281"/>
            <p14:sldId id="282"/>
            <p14:sldId id="286"/>
            <p14:sldId id="285"/>
            <p14:sldId id="284"/>
            <p14:sldId id="287"/>
            <p14:sldId id="288"/>
            <p14:sldId id="283"/>
            <p14:sldId id="289"/>
            <p14:sldId id="290"/>
            <p14:sldId id="292"/>
            <p14:sldId id="293"/>
            <p14:sldId id="302"/>
            <p14:sldId id="296"/>
            <p14:sldId id="295"/>
            <p14:sldId id="301"/>
            <p14:sldId id="294"/>
            <p14:sldId id="300"/>
            <p14:sldId id="299"/>
            <p14:sldId id="298"/>
            <p14:sldId id="297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109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5611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75280" y="0"/>
            <a:ext cx="403709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FD21-F306-471F-89E9-CE9AD2AF737B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0325" y="857250"/>
            <a:ext cx="4113213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1981" y="3300414"/>
            <a:ext cx="7449901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513514"/>
            <a:ext cx="4035611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75280" y="6513514"/>
            <a:ext cx="4037097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4E24-AC25-4B8F-903C-16F092614B0C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1866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0395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2334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98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8687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52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341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4360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0963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6425" y="2286000"/>
            <a:ext cx="10972800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1B55-0076-4D49-A601-A72ABD8F00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79"/>
          <p:cNvSpPr>
            <a:spLocks noChangeArrowheads="1"/>
          </p:cNvSpPr>
          <p:nvPr userDrawn="1"/>
        </p:nvSpPr>
        <p:spPr bwMode="gray">
          <a:xfrm>
            <a:off x="8335434" y="1165226"/>
            <a:ext cx="967317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3" name="Rectangle 179"/>
          <p:cNvSpPr>
            <a:spLocks noChangeArrowheads="1"/>
          </p:cNvSpPr>
          <p:nvPr userDrawn="1"/>
        </p:nvSpPr>
        <p:spPr bwMode="gray">
          <a:xfrm>
            <a:off x="2709335" y="1152526"/>
            <a:ext cx="967317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26" name="25 Rectángulo"/>
          <p:cNvSpPr/>
          <p:nvPr userDrawn="1"/>
        </p:nvSpPr>
        <p:spPr>
          <a:xfrm>
            <a:off x="6349" y="-3266"/>
            <a:ext cx="12185651" cy="107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rgbClr val="92D050">
                <a:alpha val="40000"/>
              </a:srgbClr>
            </a:glow>
            <a:reflection blurRad="6350" stA="50000" endA="300" endPos="9000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203200" y="0"/>
            <a:ext cx="10573808" cy="957262"/>
            <a:chOff x="152400" y="0"/>
            <a:chExt cx="7930356" cy="957262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828088" y="0"/>
              <a:ext cx="2254668" cy="95726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973429" cy="90856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19200" y="0"/>
              <a:ext cx="2254668" cy="957262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54538" y="0"/>
              <a:ext cx="2254668" cy="957262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 userDrawn="1"/>
          </p:nvSpPr>
          <p:spPr>
            <a:xfrm>
              <a:off x="3048000" y="0"/>
              <a:ext cx="3392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_tradnl" sz="18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RENDICION    DE CUENTAS</a:t>
              </a:r>
            </a:p>
            <a:p>
              <a:pPr algn="ctr"/>
              <a:r>
                <a:rPr lang="es-ES_tradnl" sz="18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Final 2016       Parcial 2017</a:t>
              </a:r>
              <a:endParaRPr lang="es-CO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3950" y="32161"/>
            <a:ext cx="1081109" cy="9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2008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278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0538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981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566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680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604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4227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BDD8-3074-4B3F-98A8-548827A8A6FD}" type="datetimeFigureOut">
              <a:rPr lang="es-BO" smtClean="0"/>
              <a:t>5/2/2023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4917A9-7C02-4E7D-98A7-5D449705F63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8571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33600" y="1452979"/>
            <a:ext cx="7858180" cy="17383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4800" b="1" cap="all" dirty="0"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EXPOSICIÓN </a:t>
            </a:r>
          </a:p>
          <a:p>
            <a:pPr algn="ctr">
              <a:defRPr/>
            </a:pPr>
            <a:r>
              <a:rPr lang="es-ES" sz="4800" b="1" cap="all" dirty="0"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AUDIENCIA PUBLICA</a:t>
            </a:r>
          </a:p>
          <a:p>
            <a:pPr algn="ctr">
              <a:defRPr/>
            </a:pPr>
            <a:r>
              <a:rPr lang="es-ES" sz="4800" b="1" cap="all" dirty="0"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RENDICIÓN DE CUENTAS</a:t>
            </a:r>
          </a:p>
          <a:p>
            <a:pPr algn="ctr">
              <a:defRPr/>
            </a:pPr>
            <a:r>
              <a:rPr lang="es-ES" sz="4800" b="1" cap="all" dirty="0"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FINAL 2022</a:t>
            </a:r>
            <a:endParaRPr lang="es-ES" sz="4800" b="1" cap="all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pPr algn="ctr">
              <a:defRPr/>
            </a:pPr>
            <a:endParaRPr lang="es-BO" sz="4800" b="1" cap="all" dirty="0">
              <a:solidFill>
                <a:schemeClr val="accent3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08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96631"/>
              </p:ext>
            </p:extLst>
          </p:nvPr>
        </p:nvGraphicFramePr>
        <p:xfrm>
          <a:off x="2354317" y="1587062"/>
          <a:ext cx="5148452" cy="4692811"/>
        </p:xfrm>
        <a:graphic>
          <a:graphicData uri="http://schemas.openxmlformats.org/drawingml/2006/table">
            <a:tbl>
              <a:tblPr/>
              <a:tblGrid>
                <a:gridCol w="1068821">
                  <a:extLst>
                    <a:ext uri="{9D8B030D-6E8A-4147-A177-3AD203B41FA5}">
                      <a16:colId xmlns:a16="http://schemas.microsoft.com/office/drawing/2014/main" val="3112841208"/>
                    </a:ext>
                  </a:extLst>
                </a:gridCol>
                <a:gridCol w="2567354">
                  <a:extLst>
                    <a:ext uri="{9D8B030D-6E8A-4147-A177-3AD203B41FA5}">
                      <a16:colId xmlns:a16="http://schemas.microsoft.com/office/drawing/2014/main" val="1910116996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956002927"/>
                    </a:ext>
                  </a:extLst>
                </a:gridCol>
              </a:tblGrid>
              <a:tr h="2109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CAJA DE SALUD CORDES REGIONAL DE  TARIJA</a:t>
                      </a:r>
                    </a:p>
                  </a:txBody>
                  <a:tcPr marL="9092" marR="9092" marT="9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215588"/>
                  </a:ext>
                </a:extLst>
              </a:tr>
              <a:tr h="2109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ESTADO DE  RESULTADOS </a:t>
                      </a:r>
                    </a:p>
                  </a:txBody>
                  <a:tcPr marL="9092" marR="9092" marT="9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116105"/>
                  </a:ext>
                </a:extLst>
              </a:tr>
              <a:tr h="2109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DEL 1 DE ENERO AL 31</a:t>
                      </a:r>
                      <a:r>
                        <a:rPr lang="es-E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DE  DICIEMBRE  DE 2022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566622"/>
                  </a:ext>
                </a:extLst>
              </a:tr>
              <a:tr h="2109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Expresado en Bolivianos)</a:t>
                      </a:r>
                    </a:p>
                  </a:txBody>
                  <a:tcPr marL="9092" marR="9092" marT="9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509239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450808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COD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DESCRIPCION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22013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RECURSOS  CORRIENTES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18,861,340,31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149195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52200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Ventas  de Servicios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996,764,36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63501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54500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Multas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243,607,96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174874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56110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cont. Obligatorias  patronales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15,595,533,37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062612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56120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 obligatorias   laborales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2,003,384,62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768322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56200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Contribuciones voluntarias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22,050,00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114615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CORRIENTES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24,221,106,08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828436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de consumo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22,406,516,34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644035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61100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costo servicio personales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8,250,474,46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660976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61410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Costo  de Servicios  No Personales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6,895,112,48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7194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61420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Costo  de materiales  y suministros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4,266,105,53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635093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61710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Depreciación</a:t>
                      </a:r>
                      <a:r>
                        <a:rPr lang="es-E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activo  fijo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2,452,926,53</a:t>
                      </a:r>
                    </a:p>
                    <a:p>
                      <a:pPr algn="ctr" rtl="0" fontAlgn="t"/>
                      <a:endParaRPr lang="es-ES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522700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Prestaciones   </a:t>
                      </a:r>
                      <a:r>
                        <a:rPr lang="es-ES" sz="1000" b="0" i="0" u="none" strike="noStrike" dirty="0" err="1">
                          <a:effectLst/>
                          <a:latin typeface="Arial Narrow" panose="020B0606020202030204" pitchFamily="34" charset="0"/>
                        </a:rPr>
                        <a:t>economicas</a:t>
                      </a:r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092" marR="9092" marT="9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541,897,34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511288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Transferencia  al ministerio de salud  y  ASSUS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1,850,201,62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470395"/>
                  </a:ext>
                </a:extLst>
              </a:tr>
              <a:tr h="17837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42000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Ajuste </a:t>
                      </a:r>
                      <a:r>
                        <a:rPr lang="es-E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por </a:t>
                      </a:r>
                      <a:r>
                        <a:rPr lang="es-E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inflancion</a:t>
                      </a:r>
                      <a:r>
                        <a:rPr lang="es-E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y tenencia de bienes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-35,611,88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452525"/>
                  </a:ext>
                </a:extLst>
              </a:tr>
              <a:tr h="21098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31530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RESULTADO DE LA GESTION 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(5,359,765,77)</a:t>
                      </a:r>
                    </a:p>
                  </a:txBody>
                  <a:tcPr marL="9092" marR="9092" marT="9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640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7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2890E-3334-41ED-806E-0259E06CD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241" y="2857500"/>
            <a:ext cx="7376990" cy="1143000"/>
          </a:xfrm>
        </p:spPr>
        <p:txBody>
          <a:bodyPr/>
          <a:lstStyle/>
          <a:p>
            <a:r>
              <a:rPr lang="es-BO" b="1" dirty="0"/>
              <a:t>ADMINISTRACIÓN DE SALUD </a:t>
            </a:r>
          </a:p>
        </p:txBody>
      </p:sp>
    </p:spTree>
    <p:extLst>
      <p:ext uri="{BB962C8B-B14F-4D97-AF65-F5344CB8AC3E}">
        <p14:creationId xmlns:p14="http://schemas.microsoft.com/office/powerpoint/2010/main" val="20294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B40DE-5249-46F7-A383-5C78DA74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749" y="3545131"/>
            <a:ext cx="5489575" cy="1957754"/>
          </a:xfrm>
        </p:spPr>
        <p:txBody>
          <a:bodyPr>
            <a:normAutofit/>
          </a:bodyPr>
          <a:lstStyle/>
          <a:p>
            <a:pPr algn="just"/>
            <a:r>
              <a:rPr lang="es-BO" sz="1400" dirty="0"/>
              <a:t>Otorgar prestaciones en dinero especie y servicio de salud a la población protegida en los regímenes de enfermedad.</a:t>
            </a:r>
            <a:br>
              <a:rPr lang="es-BO" sz="1400" dirty="0"/>
            </a:br>
            <a:r>
              <a:rPr lang="es-BO" sz="1400" dirty="0"/>
              <a:t>Maternidad y riesgos profesionales a corto plazo, mediante profesional, preventiva, curativa, recuperativa y rehabilitador, con calidad calidez oportunidad, accesibilidad y satisfacción a nivel nacional, mediante las oficinas regionales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EDDE35-F6D7-489F-A519-8E331BDA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18" y="3452445"/>
            <a:ext cx="234998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36ED7-F97E-491A-AC3F-25C41459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317" y="2864095"/>
            <a:ext cx="5196498" cy="3235569"/>
          </a:xfrm>
        </p:spPr>
        <p:txBody>
          <a:bodyPr>
            <a:normAutofit/>
          </a:bodyPr>
          <a:lstStyle/>
          <a:p>
            <a:r>
              <a:rPr lang="es-BO" sz="2000" dirty="0"/>
              <a:t>Ser una institución a nivel Nacional, con infraestructura propia, equipamiento de alta tecnología y recursos humanos capacitados para la presentación de servicios de salud con calidad y calidez, como modelo del sistema de seguridad social a corto plazo.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C14C51-A22C-4AD7-8E03-F30E6409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15" y="2864095"/>
            <a:ext cx="2515700" cy="25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59BC14-0543-4D7C-9AFC-B3F8B4E89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D1EC2-2817-4A60-9BD5-25BAC825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02" y="3915507"/>
            <a:ext cx="10972800" cy="1143000"/>
          </a:xfrm>
        </p:spPr>
        <p:txBody>
          <a:bodyPr/>
          <a:lstStyle/>
          <a:p>
            <a:pPr algn="ctr"/>
            <a:r>
              <a:rPr lang="es-BO" b="1" dirty="0"/>
              <a:t>RECURSOS HUMANOS </a:t>
            </a:r>
          </a:p>
        </p:txBody>
      </p:sp>
    </p:spTree>
    <p:extLst>
      <p:ext uri="{BB962C8B-B14F-4D97-AF65-F5344CB8AC3E}">
        <p14:creationId xmlns:p14="http://schemas.microsoft.com/office/powerpoint/2010/main" val="10494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20657D-7AB4-4BAD-8952-B508736B4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9620"/>
              </p:ext>
            </p:extLst>
          </p:nvPr>
        </p:nvGraphicFramePr>
        <p:xfrm>
          <a:off x="1301857" y="1611823"/>
          <a:ext cx="9422970" cy="4231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9935">
                  <a:extLst>
                    <a:ext uri="{9D8B030D-6E8A-4147-A177-3AD203B41FA5}">
                      <a16:colId xmlns:a16="http://schemas.microsoft.com/office/drawing/2014/main" val="1876659166"/>
                    </a:ext>
                  </a:extLst>
                </a:gridCol>
                <a:gridCol w="1341267">
                  <a:extLst>
                    <a:ext uri="{9D8B030D-6E8A-4147-A177-3AD203B41FA5}">
                      <a16:colId xmlns:a16="http://schemas.microsoft.com/office/drawing/2014/main" val="190537099"/>
                    </a:ext>
                  </a:extLst>
                </a:gridCol>
                <a:gridCol w="1182133">
                  <a:extLst>
                    <a:ext uri="{9D8B030D-6E8A-4147-A177-3AD203B41FA5}">
                      <a16:colId xmlns:a16="http://schemas.microsoft.com/office/drawing/2014/main" val="1156380934"/>
                    </a:ext>
                  </a:extLst>
                </a:gridCol>
                <a:gridCol w="1278750">
                  <a:extLst>
                    <a:ext uri="{9D8B030D-6E8A-4147-A177-3AD203B41FA5}">
                      <a16:colId xmlns:a16="http://schemas.microsoft.com/office/drawing/2014/main" val="4000835016"/>
                    </a:ext>
                  </a:extLst>
                </a:gridCol>
                <a:gridCol w="1250334">
                  <a:extLst>
                    <a:ext uri="{9D8B030D-6E8A-4147-A177-3AD203B41FA5}">
                      <a16:colId xmlns:a16="http://schemas.microsoft.com/office/drawing/2014/main" val="3026640299"/>
                    </a:ext>
                  </a:extLst>
                </a:gridCol>
                <a:gridCol w="1210551">
                  <a:extLst>
                    <a:ext uri="{9D8B030D-6E8A-4147-A177-3AD203B41FA5}">
                      <a16:colId xmlns:a16="http://schemas.microsoft.com/office/drawing/2014/main" val="2896567149"/>
                    </a:ext>
                  </a:extLst>
                </a:gridCol>
              </a:tblGrid>
              <a:tr h="7434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Personal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Distrital Tarija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Distrital Yacuiba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Distrital Bermejo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Distrital Villamontes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Total General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813843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Médicos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7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78069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 dirty="0">
                          <a:effectLst/>
                        </a:rPr>
                        <a:t>Odontólogos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927916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Enfermeras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989593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Farmacéuticas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10590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Bioquímicas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682581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Fisioterapeutas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990920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Técnico Imagenologo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839768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Nutricionista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240556"/>
                  </a:ext>
                </a:extLst>
              </a:tr>
              <a:tr h="500208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Personal Administrativo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562990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l" rtl="0" fontAlgn="t"/>
                      <a:r>
                        <a:rPr lang="es-BO" sz="1200" u="none" strike="noStrike">
                          <a:effectLst/>
                        </a:rPr>
                        <a:t>Personal de Apoyo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309283"/>
                  </a:ext>
                </a:extLst>
              </a:tr>
              <a:tr h="276357">
                <a:tc>
                  <a:txBody>
                    <a:bodyPr/>
                    <a:lstStyle/>
                    <a:p>
                      <a:pPr algn="ctr" rtl="0" fontAlgn="t"/>
                      <a:r>
                        <a:rPr lang="es-BO" sz="1200" u="none" strike="noStrike">
                          <a:effectLst/>
                        </a:rPr>
                        <a:t>Totales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75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4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23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105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822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8AA21-0895-43FF-88F0-21608A80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717" y="3751384"/>
            <a:ext cx="3180129" cy="1143000"/>
          </a:xfrm>
        </p:spPr>
        <p:txBody>
          <a:bodyPr/>
          <a:lstStyle/>
          <a:p>
            <a:r>
              <a:rPr lang="es-BO" b="1" dirty="0"/>
              <a:t>Afiliación</a:t>
            </a:r>
            <a:r>
              <a:rPr lang="es-B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9DEB3D-394B-483C-A82E-31199C032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26947"/>
              </p:ext>
            </p:extLst>
          </p:nvPr>
        </p:nvGraphicFramePr>
        <p:xfrm>
          <a:off x="1213338" y="1110315"/>
          <a:ext cx="9765323" cy="5570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099">
                  <a:extLst>
                    <a:ext uri="{9D8B030D-6E8A-4147-A177-3AD203B41FA5}">
                      <a16:colId xmlns:a16="http://schemas.microsoft.com/office/drawing/2014/main" val="3577231334"/>
                    </a:ext>
                  </a:extLst>
                </a:gridCol>
                <a:gridCol w="1727199">
                  <a:extLst>
                    <a:ext uri="{9D8B030D-6E8A-4147-A177-3AD203B41FA5}">
                      <a16:colId xmlns:a16="http://schemas.microsoft.com/office/drawing/2014/main" val="2307792737"/>
                    </a:ext>
                  </a:extLst>
                </a:gridCol>
                <a:gridCol w="1328616">
                  <a:extLst>
                    <a:ext uri="{9D8B030D-6E8A-4147-A177-3AD203B41FA5}">
                      <a16:colId xmlns:a16="http://schemas.microsoft.com/office/drawing/2014/main" val="1996020906"/>
                    </a:ext>
                  </a:extLst>
                </a:gridCol>
                <a:gridCol w="1328616">
                  <a:extLst>
                    <a:ext uri="{9D8B030D-6E8A-4147-A177-3AD203B41FA5}">
                      <a16:colId xmlns:a16="http://schemas.microsoft.com/office/drawing/2014/main" val="3449773371"/>
                    </a:ext>
                  </a:extLst>
                </a:gridCol>
                <a:gridCol w="979854">
                  <a:extLst>
                    <a:ext uri="{9D8B030D-6E8A-4147-A177-3AD203B41FA5}">
                      <a16:colId xmlns:a16="http://schemas.microsoft.com/office/drawing/2014/main" val="563393267"/>
                    </a:ext>
                  </a:extLst>
                </a:gridCol>
                <a:gridCol w="1328616">
                  <a:extLst>
                    <a:ext uri="{9D8B030D-6E8A-4147-A177-3AD203B41FA5}">
                      <a16:colId xmlns:a16="http://schemas.microsoft.com/office/drawing/2014/main" val="828315390"/>
                    </a:ext>
                  </a:extLst>
                </a:gridCol>
                <a:gridCol w="1129323">
                  <a:extLst>
                    <a:ext uri="{9D8B030D-6E8A-4147-A177-3AD203B41FA5}">
                      <a16:colId xmlns:a16="http://schemas.microsoft.com/office/drawing/2014/main" val="2799558932"/>
                    </a:ext>
                  </a:extLst>
                </a:gridCol>
              </a:tblGrid>
              <a:tr h="3441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INCREMENTO A LA POBLACIÓN PROTEGIDA 1% GESTIÓN 2022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38828484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51658024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 err="1">
                          <a:effectLst/>
                        </a:rPr>
                        <a:t>COTIZ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BENEF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517001031"/>
                  </a:ext>
                </a:extLst>
              </a:tr>
              <a:tr h="344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afiliaciones nuevas gestion 2022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652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399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500620471"/>
                  </a:ext>
                </a:extLst>
              </a:tr>
              <a:tr h="1938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reafiliaciones gestion 2022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 dirty="0">
                          <a:effectLst/>
                        </a:rPr>
                        <a:t>454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430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476355599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492870978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TOTAL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sng" strike="noStrike">
                          <a:effectLst/>
                        </a:rPr>
                        <a:t>1106</a:t>
                      </a:r>
                      <a:endParaRPr lang="es-BO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829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400" u="sng" strike="noStrike">
                          <a:effectLst/>
                        </a:rPr>
                        <a:t>1935</a:t>
                      </a:r>
                      <a:endParaRPr lang="es-BO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703213987"/>
                  </a:ext>
                </a:extLst>
              </a:tr>
              <a:tr h="294191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4221350667"/>
                  </a:ext>
                </a:extLst>
              </a:tr>
              <a:tr h="19386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a) </a:t>
                      </a:r>
                      <a:r>
                        <a:rPr lang="es-ES" sz="1400" b="1" u="none" strike="noStrike" dirty="0">
                          <a:effectLst/>
                        </a:rPr>
                        <a:t>NUMERO DE AFILIACIONES Y </a:t>
                      </a:r>
                      <a:r>
                        <a:rPr lang="es-ES" sz="1400" b="1" u="none" strike="noStrike" dirty="0" err="1">
                          <a:effectLst/>
                        </a:rPr>
                        <a:t>REAFILIACIONES</a:t>
                      </a:r>
                      <a:r>
                        <a:rPr lang="es-ES" sz="1400" b="1" u="none" strike="noStrike" dirty="0">
                          <a:effectLst/>
                        </a:rPr>
                        <a:t> NUEVAS POR SECTOR </a:t>
                      </a:r>
                      <a:r>
                        <a:rPr lang="es-ES" sz="1400" b="1" u="none" strike="noStrike" dirty="0" err="1">
                          <a:effectLst/>
                        </a:rPr>
                        <a:t>GESTION</a:t>
                      </a:r>
                      <a:r>
                        <a:rPr lang="es-ES" sz="1400" b="1" u="none" strike="noStrike" dirty="0">
                          <a:effectLst/>
                        </a:rPr>
                        <a:t> 2022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029479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067781788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COTIZ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BENEF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830241024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ACTIVOS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957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716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747127050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 dirty="0">
                          <a:effectLst/>
                        </a:rPr>
                        <a:t>PASIVOS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149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113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256761165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r>
                        <a:rPr lang="es-BO" sz="1400" u="none" strike="noStrike">
                          <a:effectLst/>
                        </a:rPr>
                        <a:t>TOTAL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sng" strike="noStrike">
                          <a:effectLst/>
                        </a:rPr>
                        <a:t>1106</a:t>
                      </a:r>
                      <a:endParaRPr lang="es-BO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829</a:t>
                      </a:r>
                      <a:endParaRPr lang="es-B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199064544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1700890070"/>
                  </a:ext>
                </a:extLst>
              </a:tr>
              <a:tr h="3441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b) NUMERO DE TRABAJADORES Y BENEFICIARIOS DADOS DE BAJA </a:t>
                      </a:r>
                      <a:r>
                        <a:rPr lang="es-ES" sz="1400" b="1" u="none" strike="noStrike" dirty="0" err="1">
                          <a:effectLst/>
                        </a:rPr>
                        <a:t>GESTION</a:t>
                      </a:r>
                      <a:r>
                        <a:rPr lang="es-ES" sz="1400" b="1" u="none" strike="noStrike" dirty="0">
                          <a:effectLst/>
                        </a:rPr>
                        <a:t> 2022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3571145754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011406717"/>
                  </a:ext>
                </a:extLst>
              </a:tr>
              <a:tr h="19386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NUMERO DE BAJAS DE TRABAJADORES COTIZANTES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1229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2414028352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821857076"/>
                  </a:ext>
                </a:extLst>
              </a:tr>
              <a:tr h="19386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NUMERO DE BENEFICIARIOS QUE FUERON DADOS DE BAJA </a:t>
                      </a:r>
                      <a:r>
                        <a:rPr lang="es-ES" sz="1400" u="none" strike="noStrike" dirty="0" err="1">
                          <a:effectLst/>
                        </a:rPr>
                        <a:t>GESTION</a:t>
                      </a:r>
                      <a:r>
                        <a:rPr lang="es-ES" sz="1400" u="none" strike="noStrike" dirty="0">
                          <a:effectLst/>
                        </a:rPr>
                        <a:t> 2022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400" u="none" strike="noStrike">
                          <a:effectLst/>
                        </a:rPr>
                        <a:t>980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712791942"/>
                  </a:ext>
                </a:extLst>
              </a:tr>
              <a:tr h="34419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400" u="sng" strike="noStrike" dirty="0">
                          <a:effectLst/>
                        </a:rPr>
                        <a:t>NOTA</a:t>
                      </a:r>
                      <a:r>
                        <a:rPr lang="es-ES" sz="1400" u="none" strike="noStrike" dirty="0">
                          <a:effectLst/>
                        </a:rPr>
                        <a:t>: no se toma en cuenta aquellas cuyos asegurados no realizaron el tramite de </a:t>
                      </a:r>
                      <a:r>
                        <a:rPr lang="es-ES" sz="1400" u="none" strike="noStrike" dirty="0" err="1">
                          <a:effectLst/>
                        </a:rPr>
                        <a:t>afiliacion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5435"/>
                  </a:ext>
                </a:extLst>
              </a:tr>
              <a:tr h="34419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los cuales se considera un 13% sobre el total de las bajas registradas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2" marR="8832" marT="8832" marB="0" anchor="b"/>
                </a:tc>
                <a:extLst>
                  <a:ext uri="{0D108BD9-81ED-4DB2-BD59-A6C34878D82A}">
                    <a16:rowId xmlns:a16="http://schemas.microsoft.com/office/drawing/2014/main" val="97374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2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8EA777-C2E7-4D5F-8F83-FBA48362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77639"/>
              </p:ext>
            </p:extLst>
          </p:nvPr>
        </p:nvGraphicFramePr>
        <p:xfrm>
          <a:off x="2625969" y="1676031"/>
          <a:ext cx="7655172" cy="1752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007">
                  <a:extLst>
                    <a:ext uri="{9D8B030D-6E8A-4147-A177-3AD203B41FA5}">
                      <a16:colId xmlns:a16="http://schemas.microsoft.com/office/drawing/2014/main" val="2371631050"/>
                    </a:ext>
                  </a:extLst>
                </a:gridCol>
                <a:gridCol w="1154938">
                  <a:extLst>
                    <a:ext uri="{9D8B030D-6E8A-4147-A177-3AD203B41FA5}">
                      <a16:colId xmlns:a16="http://schemas.microsoft.com/office/drawing/2014/main" val="1885728853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2123450969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3881627382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3323520515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3188910986"/>
                    </a:ext>
                  </a:extLst>
                </a:gridCol>
                <a:gridCol w="755152">
                  <a:extLst>
                    <a:ext uri="{9D8B030D-6E8A-4147-A177-3AD203B41FA5}">
                      <a16:colId xmlns:a16="http://schemas.microsoft.com/office/drawing/2014/main" val="535272854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3471615144"/>
                    </a:ext>
                  </a:extLst>
                </a:gridCol>
              </a:tblGrid>
              <a:tr h="28047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BO" sz="1100" b="1" u="none" strike="noStrike" dirty="0">
                          <a:effectLst/>
                        </a:rPr>
                        <a:t>POBLACIÓN PROTEGIDA TARIJA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2438"/>
                  </a:ext>
                </a:extLst>
              </a:tr>
              <a:tr h="2944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GESTIÓN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PROTEGIDA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COTIZANTE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 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BENEFICIARIOS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151996"/>
                  </a:ext>
                </a:extLst>
              </a:tr>
              <a:tr h="294498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ACTIVOS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PASIVOS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75310"/>
                  </a:ext>
                </a:extLst>
              </a:tr>
              <a:tr h="29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2021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8518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3801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 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802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3915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427208"/>
                  </a:ext>
                </a:extLst>
              </a:tr>
              <a:tr h="5889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2022 A DICIEMBRE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8009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-5,98%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3595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-5,42%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909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13,34%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3505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14853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A334497-1462-4AF2-B173-7A9902F21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79528"/>
              </p:ext>
            </p:extLst>
          </p:nvPr>
        </p:nvGraphicFramePr>
        <p:xfrm>
          <a:off x="2625968" y="4009292"/>
          <a:ext cx="7655171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007">
                  <a:extLst>
                    <a:ext uri="{9D8B030D-6E8A-4147-A177-3AD203B41FA5}">
                      <a16:colId xmlns:a16="http://schemas.microsoft.com/office/drawing/2014/main" val="2233655274"/>
                    </a:ext>
                  </a:extLst>
                </a:gridCol>
                <a:gridCol w="1154937">
                  <a:extLst>
                    <a:ext uri="{9D8B030D-6E8A-4147-A177-3AD203B41FA5}">
                      <a16:colId xmlns:a16="http://schemas.microsoft.com/office/drawing/2014/main" val="3201052496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4117768843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1909680683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2868275395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2707537825"/>
                    </a:ext>
                  </a:extLst>
                </a:gridCol>
                <a:gridCol w="755152">
                  <a:extLst>
                    <a:ext uri="{9D8B030D-6E8A-4147-A177-3AD203B41FA5}">
                      <a16:colId xmlns:a16="http://schemas.microsoft.com/office/drawing/2014/main" val="3317790859"/>
                    </a:ext>
                  </a:extLst>
                </a:gridCol>
                <a:gridCol w="888415">
                  <a:extLst>
                    <a:ext uri="{9D8B030D-6E8A-4147-A177-3AD203B41FA5}">
                      <a16:colId xmlns:a16="http://schemas.microsoft.com/office/drawing/2014/main" val="2205685346"/>
                    </a:ext>
                  </a:extLst>
                </a:gridCol>
              </a:tblGrid>
              <a:tr h="24384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BO" sz="1100" b="1" u="none" strike="noStrike" dirty="0">
                          <a:effectLst/>
                        </a:rPr>
                        <a:t>POBLACIÓN PROTEGIDA BERMEJO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729347"/>
                  </a:ext>
                </a:extLst>
              </a:tr>
              <a:tr h="25603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GESTIÓN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PROTEGIDA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 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COTIZANTE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 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BENEFICIARIOS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099765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ACTIVOS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PASIVOS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2989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2021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1727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533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386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808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40988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2022 A DICIEMBRE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1700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-1,56%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548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2,81%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390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1,04%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762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5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4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133600" y="1452979"/>
            <a:ext cx="7858180" cy="173833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4800" b="1" cap="all" dirty="0">
                <a:solidFill>
                  <a:schemeClr val="accent3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es-ES" sz="480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ADMINISTRACION FINANCIERA</a:t>
            </a:r>
          </a:p>
          <a:p>
            <a:pPr algn="ctr">
              <a:defRPr/>
            </a:pPr>
            <a:endParaRPr lang="es-BO" sz="4800" b="1" cap="all" dirty="0">
              <a:solidFill>
                <a:schemeClr val="accent3">
                  <a:lumMod val="7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069" y="3429000"/>
            <a:ext cx="1837241" cy="222178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BAA8AD-8F5D-430E-8C4F-A88ECB69459C}"/>
              </a:ext>
            </a:extLst>
          </p:cNvPr>
          <p:cNvSpPr txBox="1"/>
          <p:nvPr/>
        </p:nvSpPr>
        <p:spPr>
          <a:xfrm>
            <a:off x="3014689" y="5703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LIC. DAYSI ARCE ROJAS</a:t>
            </a:r>
          </a:p>
          <a:p>
            <a:pPr algn="ctr"/>
            <a:r>
              <a:rPr lang="es-B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Contadora Caja Cortes</a:t>
            </a:r>
          </a:p>
        </p:txBody>
      </p:sp>
    </p:spTree>
    <p:extLst>
      <p:ext uri="{BB962C8B-B14F-4D97-AF65-F5344CB8AC3E}">
        <p14:creationId xmlns:p14="http://schemas.microsoft.com/office/powerpoint/2010/main" val="267078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40AA70F-A6D9-42F6-98E9-FA8178CFC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35319"/>
              </p:ext>
            </p:extLst>
          </p:nvPr>
        </p:nvGraphicFramePr>
        <p:xfrm>
          <a:off x="1907808" y="1693618"/>
          <a:ext cx="8467115" cy="2317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211">
                  <a:extLst>
                    <a:ext uri="{9D8B030D-6E8A-4147-A177-3AD203B41FA5}">
                      <a16:colId xmlns:a16="http://schemas.microsoft.com/office/drawing/2014/main" val="483545782"/>
                    </a:ext>
                  </a:extLst>
                </a:gridCol>
                <a:gridCol w="1277437">
                  <a:extLst>
                    <a:ext uri="{9D8B030D-6E8A-4147-A177-3AD203B41FA5}">
                      <a16:colId xmlns:a16="http://schemas.microsoft.com/office/drawing/2014/main" val="551794741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2275282626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2134680397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3096832684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3811453722"/>
                    </a:ext>
                  </a:extLst>
                </a:gridCol>
                <a:gridCol w="835247">
                  <a:extLst>
                    <a:ext uri="{9D8B030D-6E8A-4147-A177-3AD203B41FA5}">
                      <a16:colId xmlns:a16="http://schemas.microsoft.com/office/drawing/2014/main" val="3921747266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2584263432"/>
                    </a:ext>
                  </a:extLst>
                </a:gridCol>
              </a:tblGrid>
              <a:tr h="182624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BO" sz="1100" b="1" u="none" strike="noStrike" dirty="0">
                          <a:effectLst/>
                        </a:rPr>
                        <a:t>POBLACIÓN PROTEGIDA YACUIBA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122301"/>
                  </a:ext>
                </a:extLst>
              </a:tr>
              <a:tr h="1917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GESTIÓN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PROTEGIDA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COTIZANTE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 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BENEFICIARIOS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197269"/>
                  </a:ext>
                </a:extLst>
              </a:tr>
              <a:tr h="191755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ACTIVOS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PASIVOS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969568"/>
                  </a:ext>
                </a:extLst>
              </a:tr>
              <a:tr h="191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2021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356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294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 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62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7807"/>
                  </a:ext>
                </a:extLst>
              </a:tr>
              <a:tr h="3835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2022 A DICIEMBRE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104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-71%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63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-78,57%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41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111961"/>
                  </a:ext>
                </a:extLst>
              </a:tr>
              <a:tr h="182624">
                <a:tc>
                  <a:txBody>
                    <a:bodyPr/>
                    <a:lstStyle/>
                    <a:p>
                      <a:pPr algn="l" fontAlgn="b"/>
                      <a:endParaRPr lang="es-BO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66907"/>
                  </a:ext>
                </a:extLst>
              </a:tr>
              <a:tr h="33055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100" u="sng" strike="noStrike">
                          <a:effectLst/>
                        </a:rPr>
                        <a:t>NOTA: </a:t>
                      </a:r>
                      <a:r>
                        <a:rPr lang="es-ES" sz="1100" u="none" strike="noStrike">
                          <a:effectLst/>
                        </a:rPr>
                        <a:t>Se corrigio la base de datos de los asegurados en la distrital de yacuiba atravez de un cruce de planillas</a:t>
                      </a:r>
                      <a:endParaRPr lang="es-ES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989870"/>
                  </a:ext>
                </a:extLst>
              </a:tr>
              <a:tr h="33055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debo mencionar tambien que en yacuiba existe muchos trabajadores como ser de la Asamblea LDT.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41010"/>
                  </a:ext>
                </a:extLst>
              </a:tr>
              <a:tr h="33055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err="1">
                          <a:effectLst/>
                        </a:rPr>
                        <a:t>Gob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Aut</a:t>
                      </a:r>
                      <a:r>
                        <a:rPr lang="es-ES" sz="1100" u="none" strike="noStrike" dirty="0">
                          <a:effectLst/>
                        </a:rPr>
                        <a:t>. </a:t>
                      </a:r>
                      <a:r>
                        <a:rPr lang="es-ES" sz="1100" u="none" strike="noStrike" dirty="0" err="1">
                          <a:effectLst/>
                        </a:rPr>
                        <a:t>Dep</a:t>
                      </a:r>
                      <a:r>
                        <a:rPr lang="es-ES" sz="1100" u="none" strike="noStrike" dirty="0">
                          <a:effectLst/>
                        </a:rPr>
                        <a:t>. de </a:t>
                      </a:r>
                      <a:r>
                        <a:rPr lang="es-ES" sz="1100" u="none" strike="noStrike" dirty="0" err="1">
                          <a:effectLst/>
                        </a:rPr>
                        <a:t>tarija</a:t>
                      </a:r>
                      <a:r>
                        <a:rPr lang="es-ES" sz="1100" u="none" strike="noStrike" dirty="0">
                          <a:effectLst/>
                        </a:rPr>
                        <a:t>, BOA, </a:t>
                      </a:r>
                      <a:r>
                        <a:rPr lang="es-ES" sz="1100" u="none" strike="noStrike" dirty="0" err="1">
                          <a:effectLst/>
                        </a:rPr>
                        <a:t>NAABOL</a:t>
                      </a:r>
                      <a:r>
                        <a:rPr lang="es-ES" sz="1100" u="none" strike="noStrike" dirty="0">
                          <a:effectLst/>
                        </a:rPr>
                        <a:t> que por numero patronal los asegurados figuran en la población de Tarija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71356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D8864EE-88D8-4674-ABA6-4419D30A3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18782"/>
              </p:ext>
            </p:extLst>
          </p:nvPr>
        </p:nvGraphicFramePr>
        <p:xfrm>
          <a:off x="1907808" y="4569069"/>
          <a:ext cx="8467115" cy="1233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211">
                  <a:extLst>
                    <a:ext uri="{9D8B030D-6E8A-4147-A177-3AD203B41FA5}">
                      <a16:colId xmlns:a16="http://schemas.microsoft.com/office/drawing/2014/main" val="2670260669"/>
                    </a:ext>
                  </a:extLst>
                </a:gridCol>
                <a:gridCol w="1277437">
                  <a:extLst>
                    <a:ext uri="{9D8B030D-6E8A-4147-A177-3AD203B41FA5}">
                      <a16:colId xmlns:a16="http://schemas.microsoft.com/office/drawing/2014/main" val="3543284746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788845119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3721144472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444891456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3185033257"/>
                    </a:ext>
                  </a:extLst>
                </a:gridCol>
                <a:gridCol w="835247">
                  <a:extLst>
                    <a:ext uri="{9D8B030D-6E8A-4147-A177-3AD203B41FA5}">
                      <a16:colId xmlns:a16="http://schemas.microsoft.com/office/drawing/2014/main" val="2507752790"/>
                    </a:ext>
                  </a:extLst>
                </a:gridCol>
                <a:gridCol w="982644">
                  <a:extLst>
                    <a:ext uri="{9D8B030D-6E8A-4147-A177-3AD203B41FA5}">
                      <a16:colId xmlns:a16="http://schemas.microsoft.com/office/drawing/2014/main" val="1352804340"/>
                    </a:ext>
                  </a:extLst>
                </a:gridCol>
              </a:tblGrid>
              <a:tr h="19741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BO" sz="1100" b="1" u="none" strike="noStrike" dirty="0">
                          <a:effectLst/>
                        </a:rPr>
                        <a:t>POBLACIÓN PROTEGIDA VILLAMONTES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82295"/>
                  </a:ext>
                </a:extLst>
              </a:tr>
              <a:tr h="2072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GESTIÓN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PROTEGIDA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COTIZANTE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 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BENEFICIARIOS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811802"/>
                  </a:ext>
                </a:extLst>
              </a:tr>
              <a:tr h="20728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ACTIVOS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PASIVOS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38337"/>
                  </a:ext>
                </a:extLst>
              </a:tr>
              <a:tr h="207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2021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332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193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139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23544"/>
                  </a:ext>
                </a:extLst>
              </a:tr>
              <a:tr h="414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2022 A DICIEMBRE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255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-23%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142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-26,42%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113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21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3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9C7E2F-68BE-4464-989A-4F89DE934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95078"/>
              </p:ext>
            </p:extLst>
          </p:nvPr>
        </p:nvGraphicFramePr>
        <p:xfrm>
          <a:off x="1391992" y="1685925"/>
          <a:ext cx="9862162" cy="3519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66">
                  <a:extLst>
                    <a:ext uri="{9D8B030D-6E8A-4147-A177-3AD203B41FA5}">
                      <a16:colId xmlns:a16="http://schemas.microsoft.com/office/drawing/2014/main" val="3678214561"/>
                    </a:ext>
                  </a:extLst>
                </a:gridCol>
                <a:gridCol w="1487908">
                  <a:extLst>
                    <a:ext uri="{9D8B030D-6E8A-4147-A177-3AD203B41FA5}">
                      <a16:colId xmlns:a16="http://schemas.microsoft.com/office/drawing/2014/main" val="442692230"/>
                    </a:ext>
                  </a:extLst>
                </a:gridCol>
                <a:gridCol w="1144545">
                  <a:extLst>
                    <a:ext uri="{9D8B030D-6E8A-4147-A177-3AD203B41FA5}">
                      <a16:colId xmlns:a16="http://schemas.microsoft.com/office/drawing/2014/main" val="2862415570"/>
                    </a:ext>
                  </a:extLst>
                </a:gridCol>
                <a:gridCol w="1144545">
                  <a:extLst>
                    <a:ext uri="{9D8B030D-6E8A-4147-A177-3AD203B41FA5}">
                      <a16:colId xmlns:a16="http://schemas.microsoft.com/office/drawing/2014/main" val="1240123796"/>
                    </a:ext>
                  </a:extLst>
                </a:gridCol>
                <a:gridCol w="1144545">
                  <a:extLst>
                    <a:ext uri="{9D8B030D-6E8A-4147-A177-3AD203B41FA5}">
                      <a16:colId xmlns:a16="http://schemas.microsoft.com/office/drawing/2014/main" val="111696225"/>
                    </a:ext>
                  </a:extLst>
                </a:gridCol>
                <a:gridCol w="1144545">
                  <a:extLst>
                    <a:ext uri="{9D8B030D-6E8A-4147-A177-3AD203B41FA5}">
                      <a16:colId xmlns:a16="http://schemas.microsoft.com/office/drawing/2014/main" val="3837909316"/>
                    </a:ext>
                  </a:extLst>
                </a:gridCol>
                <a:gridCol w="972863">
                  <a:extLst>
                    <a:ext uri="{9D8B030D-6E8A-4147-A177-3AD203B41FA5}">
                      <a16:colId xmlns:a16="http://schemas.microsoft.com/office/drawing/2014/main" val="43833432"/>
                    </a:ext>
                  </a:extLst>
                </a:gridCol>
                <a:gridCol w="1144545">
                  <a:extLst>
                    <a:ext uri="{9D8B030D-6E8A-4147-A177-3AD203B41FA5}">
                      <a16:colId xmlns:a16="http://schemas.microsoft.com/office/drawing/2014/main" val="134895510"/>
                    </a:ext>
                  </a:extLst>
                </a:gridCol>
              </a:tblGrid>
              <a:tr h="24695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400" b="1" u="sng" strike="noStrike" dirty="0" err="1">
                          <a:effectLst/>
                        </a:rPr>
                        <a:t>POBLACION</a:t>
                      </a:r>
                      <a:r>
                        <a:rPr lang="es-ES" sz="1400" b="1" u="sng" strike="noStrike" dirty="0">
                          <a:effectLst/>
                        </a:rPr>
                        <a:t> PROTEGIDA (TARIJA , YACUIBA, VILLAMONTES Y BERMEJO)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008637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algn="l" fontAlgn="b"/>
                      <a:endParaRPr lang="es-BO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73998"/>
                  </a:ext>
                </a:extLst>
              </a:tr>
              <a:tr h="2593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GESTIÓN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POBLACIÓN PROTEGIDA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POBLACION COTIZANTE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 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>
                          <a:effectLst/>
                        </a:rPr>
                        <a:t>BENEFICIARIOS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661098"/>
                  </a:ext>
                </a:extLst>
              </a:tr>
              <a:tr h="259304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ACTIVOS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 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u="none" strike="noStrike" dirty="0">
                          <a:effectLst/>
                        </a:rPr>
                        <a:t>PASIVOS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52873"/>
                  </a:ext>
                </a:extLst>
              </a:tr>
              <a:tr h="259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2021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10933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4821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 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1188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 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4924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760330"/>
                  </a:ext>
                </a:extLst>
              </a:tr>
              <a:tr h="518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2022 A DICIEMBRE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10068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-7,91%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4348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>
                          <a:effectLst/>
                        </a:rPr>
                        <a:t>-9,81%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1299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9,34%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u="none" strike="noStrike" dirty="0">
                          <a:effectLst/>
                        </a:rPr>
                        <a:t>4421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342912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algn="l" fontAlgn="b"/>
                      <a:endParaRPr lang="es-BO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73816297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algn="ctr" fontAlgn="ctr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9107602"/>
                  </a:ext>
                </a:extLst>
              </a:tr>
              <a:tr h="246956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Nota: existe un decremento de la poblacion cotizante activa, a causa del cese de actividades de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5659"/>
                  </a:ext>
                </a:extLst>
              </a:tr>
              <a:tr h="2469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GOBIERNO AUT. DPTAL DE TARIJA - SEDECA y eliminacion de los contratos de la partida 121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443798"/>
                  </a:ext>
                </a:extLst>
              </a:tr>
              <a:tr h="24695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por parte del GOBIERNO </a:t>
                      </a:r>
                      <a:r>
                        <a:rPr lang="es-ES" sz="1100" u="none" strike="noStrike" dirty="0" err="1">
                          <a:effectLst/>
                        </a:rPr>
                        <a:t>AUTONOMO</a:t>
                      </a:r>
                      <a:r>
                        <a:rPr lang="es-ES" sz="1100" u="none" strike="noStrike" dirty="0">
                          <a:effectLst/>
                        </a:rPr>
                        <a:t> DEPARTAMENTAL DE TARIJA.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5881916"/>
                  </a:ext>
                </a:extLst>
              </a:tr>
              <a:tr h="2469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debo aclarar que los trabajadores del SEDECA estan en proceso de reincorporacion al seguro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1604168"/>
                  </a:ext>
                </a:extLst>
              </a:tr>
              <a:tr h="24695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en cumplimiento a la sentencia constitucional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44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1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A137C-0437-4A40-B33B-706192F8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151" y="3159370"/>
            <a:ext cx="7939698" cy="1143000"/>
          </a:xfrm>
        </p:spPr>
        <p:txBody>
          <a:bodyPr>
            <a:normAutofit fontScale="90000"/>
          </a:bodyPr>
          <a:lstStyle/>
          <a:p>
            <a:br>
              <a:rPr lang="es-BO" dirty="0"/>
            </a:br>
            <a:r>
              <a:rPr lang="es-BO" b="1" dirty="0"/>
              <a:t>CONTROL DE EMPRESAS Y COTIZACIÓN </a:t>
            </a:r>
          </a:p>
        </p:txBody>
      </p:sp>
    </p:spTree>
    <p:extLst>
      <p:ext uri="{BB962C8B-B14F-4D97-AF65-F5344CB8AC3E}">
        <p14:creationId xmlns:p14="http://schemas.microsoft.com/office/powerpoint/2010/main" val="3846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19BF25C-0258-41A6-82F5-E53B7F0BA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11920"/>
              </p:ext>
            </p:extLst>
          </p:nvPr>
        </p:nvGraphicFramePr>
        <p:xfrm>
          <a:off x="1622503" y="1453191"/>
          <a:ext cx="9338575" cy="4493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504">
                  <a:extLst>
                    <a:ext uri="{9D8B030D-6E8A-4147-A177-3AD203B41FA5}">
                      <a16:colId xmlns:a16="http://schemas.microsoft.com/office/drawing/2014/main" val="3140871955"/>
                    </a:ext>
                  </a:extLst>
                </a:gridCol>
                <a:gridCol w="1245430">
                  <a:extLst>
                    <a:ext uri="{9D8B030D-6E8A-4147-A177-3AD203B41FA5}">
                      <a16:colId xmlns:a16="http://schemas.microsoft.com/office/drawing/2014/main" val="85152936"/>
                    </a:ext>
                  </a:extLst>
                </a:gridCol>
                <a:gridCol w="5033072">
                  <a:extLst>
                    <a:ext uri="{9D8B030D-6E8A-4147-A177-3AD203B41FA5}">
                      <a16:colId xmlns:a16="http://schemas.microsoft.com/office/drawing/2014/main" val="3719072387"/>
                    </a:ext>
                  </a:extLst>
                </a:gridCol>
                <a:gridCol w="1403783">
                  <a:extLst>
                    <a:ext uri="{9D8B030D-6E8A-4147-A177-3AD203B41FA5}">
                      <a16:colId xmlns:a16="http://schemas.microsoft.com/office/drawing/2014/main" val="3284645585"/>
                    </a:ext>
                  </a:extLst>
                </a:gridCol>
                <a:gridCol w="1296786">
                  <a:extLst>
                    <a:ext uri="{9D8B030D-6E8A-4147-A177-3AD203B41FA5}">
                      <a16:colId xmlns:a16="http://schemas.microsoft.com/office/drawing/2014/main" val="1060737730"/>
                    </a:ext>
                  </a:extLst>
                </a:gridCol>
              </a:tblGrid>
              <a:tr h="25202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effectLst/>
                        </a:rPr>
                        <a:t>EMPRESAS  NUEVAS   AFILIADAS EN  LA  </a:t>
                      </a:r>
                      <a:r>
                        <a:rPr lang="es-ES" sz="1000" b="1" u="none" strike="noStrike" dirty="0" err="1">
                          <a:effectLst/>
                        </a:rPr>
                        <a:t>GESTION</a:t>
                      </a:r>
                      <a:r>
                        <a:rPr lang="es-ES" sz="1000" b="1" u="none" strike="noStrike" dirty="0">
                          <a:effectLst/>
                        </a:rPr>
                        <a:t>  2022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07838"/>
                  </a:ext>
                </a:extLst>
              </a:tr>
              <a:tr h="28167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Nº</a:t>
                      </a:r>
                      <a:endParaRPr lang="es-BO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b="1" u="none" strike="noStrike" dirty="0" err="1">
                          <a:effectLst/>
                        </a:rPr>
                        <a:t>Nº</a:t>
                      </a:r>
                      <a:r>
                        <a:rPr lang="es-BO" sz="700" b="1" u="none" strike="noStrike" dirty="0">
                          <a:effectLst/>
                        </a:rPr>
                        <a:t> PATRONAL</a:t>
                      </a:r>
                      <a:endParaRPr lang="es-B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EMPRESA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FECHA DE </a:t>
                      </a:r>
                      <a:r>
                        <a:rPr lang="es-BO" sz="1000" b="1" u="none" strike="noStrike" dirty="0" err="1">
                          <a:effectLst/>
                        </a:rPr>
                        <a:t>AFILIACION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 err="1">
                          <a:effectLst/>
                        </a:rPr>
                        <a:t>Nº</a:t>
                      </a:r>
                      <a:r>
                        <a:rPr lang="es-BO" sz="1000" b="1" u="none" strike="noStrike" dirty="0">
                          <a:effectLst/>
                        </a:rPr>
                        <a:t> DE </a:t>
                      </a:r>
                      <a:r>
                        <a:rPr lang="es-BO" sz="1000" b="1" u="none" strike="noStrike" dirty="0" err="1">
                          <a:effectLst/>
                        </a:rPr>
                        <a:t>NIT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494022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sng" strike="noStrike" dirty="0">
                          <a:effectLst/>
                        </a:rPr>
                        <a:t>Tarija</a:t>
                      </a:r>
                      <a:endParaRPr lang="es-B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299964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070-851-489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 err="1">
                          <a:effectLst/>
                        </a:rPr>
                        <a:t>CERPAXTAR</a:t>
                      </a:r>
                      <a:r>
                        <a:rPr lang="pt-BR" sz="1000" u="none" strike="noStrike" dirty="0">
                          <a:effectLst/>
                        </a:rPr>
                        <a:t> - XIMENA BEATRIZ SOTO </a:t>
                      </a:r>
                      <a:r>
                        <a:rPr lang="pt-BR" sz="1000" u="none" strike="noStrike" dirty="0" err="1">
                          <a:effectLst/>
                        </a:rPr>
                        <a:t>TERAN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22-02-22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5303485010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342753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2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070-602-490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 err="1">
                          <a:effectLst/>
                        </a:rPr>
                        <a:t>ESTRACOND</a:t>
                      </a:r>
                      <a:r>
                        <a:rPr lang="es-BO" sz="1000" u="none" strike="noStrike" dirty="0">
                          <a:effectLst/>
                        </a:rPr>
                        <a:t> </a:t>
                      </a:r>
                      <a:r>
                        <a:rPr lang="es-BO" sz="1000" u="none" strike="noStrike" dirty="0" err="1">
                          <a:effectLst/>
                        </a:rPr>
                        <a:t>S.R.L</a:t>
                      </a:r>
                      <a:r>
                        <a:rPr lang="es-BO" sz="1000" u="none" strike="noStrike" dirty="0">
                          <a:effectLst/>
                        </a:rPr>
                        <a:t>.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19-04-22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394385020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754688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3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070-512-493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GOLDEN </a:t>
                      </a:r>
                      <a:r>
                        <a:rPr lang="en-US" sz="1000" u="none" strike="noStrike" dirty="0" err="1">
                          <a:effectLst/>
                        </a:rPr>
                        <a:t>SUPPY</a:t>
                      </a:r>
                      <a:r>
                        <a:rPr lang="en-US" sz="1000" u="none" strike="noStrike" dirty="0">
                          <a:effectLst/>
                        </a:rPr>
                        <a:t> S.R.L.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29-06-22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341104028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076601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4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070-515-495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 err="1">
                          <a:effectLst/>
                        </a:rPr>
                        <a:t>CYBERCORP</a:t>
                      </a:r>
                      <a:r>
                        <a:rPr lang="es-BO" sz="1000" u="none" strike="noStrike" dirty="0">
                          <a:effectLst/>
                        </a:rPr>
                        <a:t> </a:t>
                      </a:r>
                      <a:r>
                        <a:rPr lang="es-BO" sz="1000" u="none" strike="noStrike" dirty="0" err="1">
                          <a:effectLst/>
                        </a:rPr>
                        <a:t>S.R.L</a:t>
                      </a:r>
                      <a:r>
                        <a:rPr lang="es-BO" sz="1000" u="none" strike="noStrike" dirty="0">
                          <a:effectLst/>
                        </a:rPr>
                        <a:t>.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29-06-22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371082021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624445"/>
                  </a:ext>
                </a:extLst>
              </a:tr>
              <a:tr h="268337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5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070-999-017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 err="1">
                          <a:effectLst/>
                        </a:rPr>
                        <a:t>RODRIGUEZ</a:t>
                      </a:r>
                      <a:r>
                        <a:rPr lang="es-BO" sz="1000" u="none" strike="noStrike" dirty="0">
                          <a:effectLst/>
                        </a:rPr>
                        <a:t> SALGADO SILVANA - </a:t>
                      </a:r>
                      <a:r>
                        <a:rPr lang="es-BO" sz="1000" u="none" strike="noStrike" dirty="0" err="1">
                          <a:effectLst/>
                        </a:rPr>
                        <a:t>GOB.AUT.MUNICIPAL</a:t>
                      </a:r>
                      <a:r>
                        <a:rPr lang="es-BO" sz="1000" u="none" strike="noStrike" dirty="0">
                          <a:effectLst/>
                        </a:rPr>
                        <a:t> DE URIONDO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10-05-22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878044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6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070-900-497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SOCIEDAD CIVIL PORVENIR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23-08-22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424162023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591012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7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070-919-498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FUNDACION ALMA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31-08-22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376788028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129785"/>
                  </a:ext>
                </a:extLst>
              </a:tr>
              <a:tr h="29650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8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070-151-500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 err="1">
                          <a:effectLst/>
                        </a:rPr>
                        <a:t>EMAPAU</a:t>
                      </a:r>
                      <a:r>
                        <a:rPr lang="es-ES" sz="1000" u="none" strike="noStrike" dirty="0">
                          <a:effectLst/>
                        </a:rPr>
                        <a:t> - EMPRESA MUNICIPAL DE AGUA POTABLE Y ALCANTARILLADO SANITARIO DE URIONDO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21-12-22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304096022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992299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sng" strike="noStrike" dirty="0">
                          <a:effectLst/>
                        </a:rPr>
                        <a:t>Yacuiba</a:t>
                      </a:r>
                      <a:endParaRPr lang="es-B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730145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071-151-499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PLANTA INDUSTRIAL </a:t>
                      </a:r>
                      <a:r>
                        <a:rPr lang="es-BO" sz="1000" u="none" strike="noStrike" dirty="0" err="1">
                          <a:effectLst/>
                        </a:rPr>
                        <a:t>GARCIA</a:t>
                      </a:r>
                      <a:r>
                        <a:rPr lang="es-BO" sz="1000" u="none" strike="noStrike" dirty="0">
                          <a:effectLst/>
                        </a:rPr>
                        <a:t> &amp; JARAMILLO </a:t>
                      </a:r>
                      <a:r>
                        <a:rPr lang="es-BO" sz="1000" u="none" strike="noStrike" dirty="0" err="1">
                          <a:effectLst/>
                        </a:rPr>
                        <a:t>S.R.L</a:t>
                      </a:r>
                      <a:r>
                        <a:rPr lang="es-BO" sz="1000" u="none" strike="noStrike" dirty="0">
                          <a:effectLst/>
                        </a:rPr>
                        <a:t>.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14-11-22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316332021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703929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sng" strike="noStrike" dirty="0">
                          <a:effectLst/>
                        </a:rPr>
                        <a:t>Bermejo</a:t>
                      </a:r>
                      <a:endParaRPr lang="es-B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918156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072-523-494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FARMACIA DEL PUEBLO DE ELIZABETH GARNICA LAYME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29-06-22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5056942010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128511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2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072-452-210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EMPRESA CONSTRUCTORA CONSTRUCTEJ-M - BERMEJO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25-11-22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1867623011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598966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3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072-551-121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LA COSTA HOTEL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01-10-22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3491587014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568893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sng" strike="noStrike" dirty="0">
                          <a:effectLst/>
                        </a:rPr>
                        <a:t>Villa Montes</a:t>
                      </a:r>
                      <a:endParaRPr lang="es-BO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825679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073-452-210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EMPRESA CONSTRUCTORA CONSTRUCTEJ-M - VILLA MONTES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25-11-22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1867623011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814749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681891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13</a:t>
                      </a:r>
                      <a:endParaRPr lang="es-BO" sz="7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 dirty="0">
                          <a:effectLst/>
                        </a:rPr>
                        <a:t> </a:t>
                      </a:r>
                      <a:endParaRPr lang="es-BO" sz="7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Total Empresas Afiliadas Gestion 2022</a:t>
                      </a:r>
                      <a:endParaRPr lang="es-BO" sz="10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25424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548692"/>
                  </a:ext>
                </a:extLst>
              </a:tr>
              <a:tr h="177902">
                <a:tc>
                  <a:txBody>
                    <a:bodyPr/>
                    <a:lstStyle/>
                    <a:p>
                      <a:pPr algn="ctr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u="none" strike="noStrike">
                          <a:effectLst/>
                        </a:rPr>
                        <a:t>Tarija, 18 de Enero del 2023</a:t>
                      </a:r>
                      <a:endParaRPr lang="es-ES" sz="1000" b="0" i="1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2" marR="6432" marT="6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402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5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1969052-3783-4AF5-979E-4F36C19F4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92987"/>
              </p:ext>
            </p:extLst>
          </p:nvPr>
        </p:nvGraphicFramePr>
        <p:xfrm>
          <a:off x="1383321" y="1617785"/>
          <a:ext cx="9577755" cy="4771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712">
                  <a:extLst>
                    <a:ext uri="{9D8B030D-6E8A-4147-A177-3AD203B41FA5}">
                      <a16:colId xmlns:a16="http://schemas.microsoft.com/office/drawing/2014/main" val="1448470545"/>
                    </a:ext>
                  </a:extLst>
                </a:gridCol>
                <a:gridCol w="1277326">
                  <a:extLst>
                    <a:ext uri="{9D8B030D-6E8A-4147-A177-3AD203B41FA5}">
                      <a16:colId xmlns:a16="http://schemas.microsoft.com/office/drawing/2014/main" val="2460717808"/>
                    </a:ext>
                  </a:extLst>
                </a:gridCol>
                <a:gridCol w="5161979">
                  <a:extLst>
                    <a:ext uri="{9D8B030D-6E8A-4147-A177-3AD203B41FA5}">
                      <a16:colId xmlns:a16="http://schemas.microsoft.com/office/drawing/2014/main" val="1682535307"/>
                    </a:ext>
                  </a:extLst>
                </a:gridCol>
                <a:gridCol w="1439738">
                  <a:extLst>
                    <a:ext uri="{9D8B030D-6E8A-4147-A177-3AD203B41FA5}">
                      <a16:colId xmlns:a16="http://schemas.microsoft.com/office/drawing/2014/main" val="49684573"/>
                    </a:ext>
                  </a:extLst>
                </a:gridCol>
                <a:gridCol w="1330000">
                  <a:extLst>
                    <a:ext uri="{9D8B030D-6E8A-4147-A177-3AD203B41FA5}">
                      <a16:colId xmlns:a16="http://schemas.microsoft.com/office/drawing/2014/main" val="1664487"/>
                    </a:ext>
                  </a:extLst>
                </a:gridCol>
              </a:tblGrid>
              <a:tr h="21341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EMPRESAS  CON BAJA DEFINITIVA  </a:t>
                      </a:r>
                      <a:r>
                        <a:rPr lang="es-ES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GESTION</a:t>
                      </a:r>
                      <a:r>
                        <a:rPr lang="es-E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2022</a:t>
                      </a:r>
                      <a:endParaRPr lang="es-E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312926"/>
                  </a:ext>
                </a:extLst>
              </a:tr>
              <a:tr h="175213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b="1" u="none" strike="noStrike">
                          <a:effectLst/>
                        </a:rPr>
                        <a:t>Nº</a:t>
                      </a:r>
                      <a:endParaRPr lang="es-BO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 err="1">
                          <a:effectLst/>
                        </a:rPr>
                        <a:t>Nº</a:t>
                      </a:r>
                      <a:r>
                        <a:rPr lang="es-BO" sz="1000" b="1" u="none" strike="noStrike" dirty="0">
                          <a:effectLst/>
                        </a:rPr>
                        <a:t> PATRONAL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EMPRESA</a:t>
                      </a:r>
                      <a:endParaRPr lang="es-BO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FECHA DE BAJA</a:t>
                      </a:r>
                      <a:endParaRPr lang="es-BO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Nº</a:t>
                      </a:r>
                      <a:r>
                        <a:rPr lang="es-BO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s-BO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NIT</a:t>
                      </a:r>
                      <a:endParaRPr lang="es-BO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476398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b="1" u="none" strike="noStrike">
                          <a:effectLst/>
                        </a:rPr>
                        <a:t> </a:t>
                      </a:r>
                      <a:endParaRPr lang="es-BO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Tarija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738848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070-999-003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 err="1">
                          <a:effectLst/>
                        </a:rPr>
                        <a:t>MARIA</a:t>
                      </a:r>
                      <a:r>
                        <a:rPr lang="es-BO" sz="1000" u="none" strike="noStrike" dirty="0">
                          <a:effectLst/>
                        </a:rPr>
                        <a:t> SYLVIA </a:t>
                      </a:r>
                      <a:r>
                        <a:rPr lang="es-BO" sz="1000" u="none" strike="noStrike" dirty="0" err="1">
                          <a:effectLst/>
                        </a:rPr>
                        <a:t>QUIROS</a:t>
                      </a:r>
                      <a:r>
                        <a:rPr lang="es-BO" sz="1000" u="none" strike="noStrike" dirty="0">
                          <a:effectLst/>
                        </a:rPr>
                        <a:t> BARRENECHEA 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30/4/2022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1880883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705788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2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070-552-414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FOOD TIME S.R.L.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30/4/2022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324392022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509813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3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070-155-437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FINCA LOS ALISOS </a:t>
                      </a:r>
                      <a:r>
                        <a:rPr lang="es-BO" sz="1000" u="none" strike="noStrike" dirty="0" err="1">
                          <a:effectLst/>
                        </a:rPr>
                        <a:t>LTDA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31/3/2022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316510027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645306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4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070-452-443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CONSTRUCTORA CONSULTORA </a:t>
                      </a:r>
                      <a:r>
                        <a:rPr lang="es-BO" sz="1000" u="none" strike="noStrike" dirty="0" err="1">
                          <a:effectLst/>
                        </a:rPr>
                        <a:t>SIAMAR</a:t>
                      </a:r>
                      <a:r>
                        <a:rPr lang="es-BO" sz="1000" u="none" strike="noStrike" dirty="0">
                          <a:effectLst/>
                        </a:rPr>
                        <a:t> </a:t>
                      </a:r>
                      <a:r>
                        <a:rPr lang="es-BO" sz="1000" u="none" strike="noStrike" dirty="0" err="1">
                          <a:effectLst/>
                        </a:rPr>
                        <a:t>S.R.L</a:t>
                      </a:r>
                      <a:r>
                        <a:rPr lang="es-BO" sz="1000" u="none" strike="noStrike" dirty="0">
                          <a:effectLst/>
                        </a:rPr>
                        <a:t>.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20/6/2022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198624024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553613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5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070-430-066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GOBIERNO </a:t>
                      </a:r>
                      <a:r>
                        <a:rPr lang="es-ES" sz="1000" u="none" strike="noStrike" dirty="0" err="1">
                          <a:effectLst/>
                        </a:rPr>
                        <a:t>AUT</a:t>
                      </a:r>
                      <a:r>
                        <a:rPr lang="es-ES" sz="1000" u="none" strike="noStrike" dirty="0">
                          <a:effectLst/>
                        </a:rPr>
                        <a:t>. </a:t>
                      </a:r>
                      <a:r>
                        <a:rPr lang="es-ES" sz="1000" u="none" strike="noStrike" dirty="0" err="1">
                          <a:effectLst/>
                        </a:rPr>
                        <a:t>DPTAL</a:t>
                      </a:r>
                      <a:r>
                        <a:rPr lang="es-ES" sz="1000" u="none" strike="noStrike" dirty="0">
                          <a:effectLst/>
                        </a:rPr>
                        <a:t> DE TARIJA - </a:t>
                      </a:r>
                      <a:r>
                        <a:rPr lang="es-ES" sz="1000" u="none" strike="noStrike" dirty="0" err="1">
                          <a:effectLst/>
                        </a:rPr>
                        <a:t>SEDECA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10/8/2022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178928029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724877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6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070-749-425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LAVADERO </a:t>
                      </a:r>
                      <a:r>
                        <a:rPr lang="es-BO" sz="1000" u="none" strike="noStrike" dirty="0" err="1">
                          <a:effectLst/>
                        </a:rPr>
                        <a:t>TARIXA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31/8/2022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7168706012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156611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7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070-242-278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 err="1">
                          <a:effectLst/>
                        </a:rPr>
                        <a:t>ASTRIX</a:t>
                      </a:r>
                      <a:r>
                        <a:rPr lang="es-BO" sz="1000" u="none" strike="noStrike" dirty="0">
                          <a:effectLst/>
                        </a:rPr>
                        <a:t> S.A.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31/12/2020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1023053020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889032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Yacuiba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80153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071-523-467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 err="1">
                          <a:effectLst/>
                        </a:rPr>
                        <a:t>OPTICA</a:t>
                      </a:r>
                      <a:r>
                        <a:rPr lang="es-BO" sz="1000" u="none" strike="noStrike" dirty="0">
                          <a:effectLst/>
                        </a:rPr>
                        <a:t> BRUNO "GLORIA RAMALLO MONTES"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31/1/2022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61506010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413905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2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071-450-040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CONSTRUCTORA ERIKA </a:t>
                      </a:r>
                      <a:r>
                        <a:rPr lang="es-ES" sz="1000" u="none" strike="noStrike" dirty="0" err="1">
                          <a:effectLst/>
                        </a:rPr>
                        <a:t>S.R.L</a:t>
                      </a:r>
                      <a:r>
                        <a:rPr lang="es-ES" sz="1000" u="none" strike="noStrike" dirty="0">
                          <a:effectLst/>
                        </a:rPr>
                        <a:t>.(YACUIBA)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MAYO/2021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1011609020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111107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3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071-410-135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 err="1">
                          <a:effectLst/>
                        </a:rPr>
                        <a:t>CABOPA</a:t>
                      </a:r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r>
                        <a:rPr lang="es-ES" sz="1000" u="none" strike="noStrike" dirty="0" err="1">
                          <a:effectLst/>
                        </a:rPr>
                        <a:t>S.R.L</a:t>
                      </a:r>
                      <a:r>
                        <a:rPr lang="es-ES" sz="1000" u="none" strike="noStrike" dirty="0">
                          <a:effectLst/>
                        </a:rPr>
                        <a:t>.(YACUIBA)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ENERO/2021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184770027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016692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Bermejo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459188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072-602-111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EMPRESA DE TRANSPORTE EXPRESO EL BERMEJEÑO </a:t>
                      </a:r>
                      <a:r>
                        <a:rPr lang="es-ES" sz="1000" u="none" strike="noStrike" dirty="0" err="1">
                          <a:effectLst/>
                        </a:rPr>
                        <a:t>S.R.L</a:t>
                      </a:r>
                      <a:r>
                        <a:rPr lang="es-ES" sz="1000" u="none" strike="noStrike" dirty="0">
                          <a:effectLst/>
                        </a:rPr>
                        <a:t>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31/3/2018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181366022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967402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2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072-523-108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TIENDA DE CALZADOS "ELY"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31/1/2020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4130679017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179340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3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072-741-100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 err="1">
                          <a:effectLst/>
                        </a:rPr>
                        <a:t>LIBRERIA</a:t>
                      </a:r>
                      <a:r>
                        <a:rPr lang="es-BO" sz="1000" u="none" strike="noStrike" dirty="0">
                          <a:effectLst/>
                        </a:rPr>
                        <a:t> </a:t>
                      </a:r>
                      <a:r>
                        <a:rPr lang="es-BO" sz="1000" u="none" strike="noStrike" dirty="0" err="1">
                          <a:effectLst/>
                        </a:rPr>
                        <a:t>NANDITO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31/12/2020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5035323019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870163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Villa Montes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9548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073-452-345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EL TIGRE SOCIEDAD CIVIL - CON BAJA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25/2/2022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176192028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072645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2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073-452-343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TRIANGULO SUR SOCIEDAD CIVIL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31/12/2021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146172026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242003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3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073-452-344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SAN ANTONIO SOCIEDAD CIVIL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31/3/2021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132495027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283248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4</a:t>
                      </a:r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073-730-014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CAJA DE SALUD CORDES DISTRITAL VILLAMONTES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31/12/2019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1017475028</a:t>
                      </a:r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22785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17</a:t>
                      </a:r>
                      <a:endParaRPr lang="es-BO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700" u="none" strike="noStrike">
                          <a:effectLst/>
                        </a:rPr>
                        <a:t> </a:t>
                      </a:r>
                      <a:endParaRPr lang="es-BO" sz="7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Total Empresas con Baja Definitiva </a:t>
                      </a:r>
                      <a:r>
                        <a:rPr lang="es-ES" sz="1000" u="none" strike="noStrike" dirty="0" err="1">
                          <a:effectLst/>
                        </a:rPr>
                        <a:t>Gestion</a:t>
                      </a:r>
                      <a:r>
                        <a:rPr lang="es-ES" sz="1000" u="none" strike="noStrike" dirty="0">
                          <a:effectLst/>
                        </a:rPr>
                        <a:t> 2022</a:t>
                      </a:r>
                      <a:endParaRPr lang="es-ES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 dirty="0">
                          <a:effectLst/>
                        </a:rPr>
                        <a:t> 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811821"/>
                  </a:ext>
                </a:extLst>
              </a:tr>
              <a:tr h="182929">
                <a:tc>
                  <a:txBody>
                    <a:bodyPr/>
                    <a:lstStyle/>
                    <a:p>
                      <a:pPr algn="ctr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690583"/>
                  </a:ext>
                </a:extLst>
              </a:tr>
              <a:tr h="175306">
                <a:tc>
                  <a:txBody>
                    <a:bodyPr/>
                    <a:lstStyle/>
                    <a:p>
                      <a:pPr algn="ctr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BO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00" u="none" strike="noStrike" dirty="0">
                          <a:effectLst/>
                        </a:rPr>
                        <a:t>Tarija, 18 de Enero del 2023</a:t>
                      </a:r>
                      <a:endParaRPr lang="es-ES" sz="1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98" marR="6198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559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0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7782E7-7E2D-4155-B9F6-FEAE23A2B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0442"/>
              </p:ext>
            </p:extLst>
          </p:nvPr>
        </p:nvGraphicFramePr>
        <p:xfrm>
          <a:off x="2297722" y="1992923"/>
          <a:ext cx="8042030" cy="3254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466">
                  <a:extLst>
                    <a:ext uri="{9D8B030D-6E8A-4147-A177-3AD203B41FA5}">
                      <a16:colId xmlns:a16="http://schemas.microsoft.com/office/drawing/2014/main" val="835195223"/>
                    </a:ext>
                  </a:extLst>
                </a:gridCol>
                <a:gridCol w="1991176">
                  <a:extLst>
                    <a:ext uri="{9D8B030D-6E8A-4147-A177-3AD203B41FA5}">
                      <a16:colId xmlns:a16="http://schemas.microsoft.com/office/drawing/2014/main" val="2903856499"/>
                    </a:ext>
                  </a:extLst>
                </a:gridCol>
                <a:gridCol w="1739862">
                  <a:extLst>
                    <a:ext uri="{9D8B030D-6E8A-4147-A177-3AD203B41FA5}">
                      <a16:colId xmlns:a16="http://schemas.microsoft.com/office/drawing/2014/main" val="2028158337"/>
                    </a:ext>
                  </a:extLst>
                </a:gridCol>
                <a:gridCol w="1778526">
                  <a:extLst>
                    <a:ext uri="{9D8B030D-6E8A-4147-A177-3AD203B41FA5}">
                      <a16:colId xmlns:a16="http://schemas.microsoft.com/office/drawing/2014/main" val="163929814"/>
                    </a:ext>
                  </a:extLst>
                </a:gridCol>
              </a:tblGrid>
              <a:tr h="374867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1" u="none" strike="noStrike" dirty="0">
                          <a:effectLst/>
                        </a:rPr>
                        <a:t>EMPRESAS  AFILIADAS 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1" u="none" strike="noStrike" dirty="0">
                          <a:effectLst/>
                        </a:rPr>
                        <a:t>GESTIÓN 2020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1" u="none" strike="noStrike" dirty="0">
                          <a:effectLst/>
                        </a:rPr>
                        <a:t>GESTIÓN 2021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1" u="none" strike="noStrike" dirty="0">
                          <a:effectLst/>
                        </a:rPr>
                        <a:t>GESTIÓN 2022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153158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 dirty="0">
                          <a:effectLst/>
                        </a:rPr>
                        <a:t>Tarija 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u="none" strike="noStrike">
                          <a:effectLst/>
                        </a:rPr>
                        <a:t>249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254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253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341056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Yacuiba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u="none" strike="noStrike">
                          <a:effectLst/>
                        </a:rPr>
                        <a:t>26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27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25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495842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Bermejo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u="none" strike="noStrike">
                          <a:effectLst/>
                        </a:rPr>
                        <a:t>31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32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32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496802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Villa Montes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u="none" strike="noStrike">
                          <a:effectLst/>
                        </a:rPr>
                        <a:t>21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20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083901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Baja Temporal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u="none" strike="noStrike">
                          <a:effectLst/>
                        </a:rPr>
                        <a:t>35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35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35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929109"/>
                  </a:ext>
                </a:extLst>
              </a:tr>
              <a:tr h="38875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Baja Definitiva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u="none" strike="noStrike">
                          <a:effectLst/>
                        </a:rPr>
                        <a:t>99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104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123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786944"/>
                  </a:ext>
                </a:extLst>
              </a:tr>
              <a:tr h="547028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b="1" u="sng" strike="noStrike" dirty="0">
                          <a:effectLst/>
                        </a:rPr>
                        <a:t>Total Empresas Afiliadas</a:t>
                      </a:r>
                      <a:endParaRPr lang="es-BO" sz="12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u="sng" strike="noStrike" dirty="0">
                          <a:effectLst/>
                        </a:rPr>
                        <a:t>461</a:t>
                      </a:r>
                      <a:endParaRPr lang="es-BO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u="sng" strike="noStrike" dirty="0">
                          <a:effectLst/>
                        </a:rPr>
                        <a:t>475</a:t>
                      </a:r>
                      <a:endParaRPr lang="es-BO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u="sng" strike="noStrike" dirty="0">
                          <a:effectLst/>
                        </a:rPr>
                        <a:t>488</a:t>
                      </a:r>
                      <a:endParaRPr lang="es-BO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8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20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ADD01-A4DA-4392-917E-E93D8C62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94" y="1266093"/>
            <a:ext cx="10972800" cy="1143000"/>
          </a:xfrm>
        </p:spPr>
        <p:txBody>
          <a:bodyPr/>
          <a:lstStyle/>
          <a:p>
            <a:r>
              <a:rPr lang="es-ES" b="1" dirty="0"/>
              <a:t>CAJA DE SALUD CORDES REGIONAL TARIJA</a:t>
            </a:r>
            <a:endParaRPr lang="es-BO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FB4D3B-2B16-44AB-807F-E564C6568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58669"/>
              </p:ext>
            </p:extLst>
          </p:nvPr>
        </p:nvGraphicFramePr>
        <p:xfrm>
          <a:off x="1230923" y="2481262"/>
          <a:ext cx="9981588" cy="4048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3275">
                  <a:extLst>
                    <a:ext uri="{9D8B030D-6E8A-4147-A177-3AD203B41FA5}">
                      <a16:colId xmlns:a16="http://schemas.microsoft.com/office/drawing/2014/main" val="4263958449"/>
                    </a:ext>
                  </a:extLst>
                </a:gridCol>
                <a:gridCol w="1567231">
                  <a:extLst>
                    <a:ext uri="{9D8B030D-6E8A-4147-A177-3AD203B41FA5}">
                      <a16:colId xmlns:a16="http://schemas.microsoft.com/office/drawing/2014/main" val="3236677901"/>
                    </a:ext>
                  </a:extLst>
                </a:gridCol>
                <a:gridCol w="1369425">
                  <a:extLst>
                    <a:ext uri="{9D8B030D-6E8A-4147-A177-3AD203B41FA5}">
                      <a16:colId xmlns:a16="http://schemas.microsoft.com/office/drawing/2014/main" val="1779047232"/>
                    </a:ext>
                  </a:extLst>
                </a:gridCol>
                <a:gridCol w="1399857">
                  <a:extLst>
                    <a:ext uri="{9D8B030D-6E8A-4147-A177-3AD203B41FA5}">
                      <a16:colId xmlns:a16="http://schemas.microsoft.com/office/drawing/2014/main" val="2843959364"/>
                    </a:ext>
                  </a:extLst>
                </a:gridCol>
                <a:gridCol w="912950">
                  <a:extLst>
                    <a:ext uri="{9D8B030D-6E8A-4147-A177-3AD203B41FA5}">
                      <a16:colId xmlns:a16="http://schemas.microsoft.com/office/drawing/2014/main" val="3767344918"/>
                    </a:ext>
                  </a:extLst>
                </a:gridCol>
                <a:gridCol w="912950">
                  <a:extLst>
                    <a:ext uri="{9D8B030D-6E8A-4147-A177-3AD203B41FA5}">
                      <a16:colId xmlns:a16="http://schemas.microsoft.com/office/drawing/2014/main" val="1504426244"/>
                    </a:ext>
                  </a:extLst>
                </a:gridCol>
                <a:gridCol w="912950">
                  <a:extLst>
                    <a:ext uri="{9D8B030D-6E8A-4147-A177-3AD203B41FA5}">
                      <a16:colId xmlns:a16="http://schemas.microsoft.com/office/drawing/2014/main" val="3508757382"/>
                    </a:ext>
                  </a:extLst>
                </a:gridCol>
                <a:gridCol w="912950">
                  <a:extLst>
                    <a:ext uri="{9D8B030D-6E8A-4147-A177-3AD203B41FA5}">
                      <a16:colId xmlns:a16="http://schemas.microsoft.com/office/drawing/2014/main" val="3775560361"/>
                    </a:ext>
                  </a:extLst>
                </a:gridCol>
              </a:tblGrid>
              <a:tr h="30753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BO" sz="1200" b="1" u="sng" strike="noStrike" dirty="0">
                          <a:effectLst/>
                        </a:rPr>
                        <a:t>EMPRESAS     AFILIADAS </a:t>
                      </a:r>
                      <a:endParaRPr lang="es-BO" sz="12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830535"/>
                  </a:ext>
                </a:extLst>
              </a:tr>
              <a:tr h="21966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>
                          <a:effectLst/>
                        </a:rPr>
                        <a:t>EMPRESAS   AFILIADAS</a:t>
                      </a:r>
                      <a:endParaRPr lang="es-B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GESTIÓN 2020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100" b="1" u="none" strike="noStrike" dirty="0">
                          <a:effectLst/>
                        </a:rPr>
                        <a:t>GESTIÓN 2021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GESTIÓN 2021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100" b="1" u="none" strike="noStrike" dirty="0">
                          <a:effectLst/>
                        </a:rPr>
                        <a:t>GESTIÓN 2022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GESTIÓN 2022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368860"/>
                  </a:ext>
                </a:extLst>
              </a:tr>
              <a:tr h="219669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DISTRITAL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AFILIACIÓN 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BAJAS 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>
                          <a:effectLst/>
                        </a:rPr>
                        <a:t>AFILIACION </a:t>
                      </a:r>
                      <a:endParaRPr lang="es-B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u="none" strike="noStrike" dirty="0">
                          <a:effectLst/>
                        </a:rPr>
                        <a:t>BAJAS 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453758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Tarija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249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 dirty="0">
                          <a:effectLst/>
                        </a:rPr>
                        <a:t>10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 dirty="0">
                          <a:effectLst/>
                        </a:rPr>
                        <a:t>7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252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8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7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253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69510"/>
                  </a:ext>
                </a:extLst>
              </a:tr>
              <a:tr h="41737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Yacuiba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 dirty="0">
                          <a:effectLst/>
                        </a:rPr>
                        <a:t>26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1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 dirty="0">
                          <a:effectLst/>
                        </a:rPr>
                        <a:t>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27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1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25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862137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Bermejo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31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1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 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32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32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054623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Villa Montes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21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 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1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4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20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224456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Emp. Baja Temporal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35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0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 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35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35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922000"/>
                  </a:ext>
                </a:extLst>
              </a:tr>
              <a:tr h="23065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Emp. Baja Definitiva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99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0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 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106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123</a:t>
                      </a:r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901600"/>
                  </a:ext>
                </a:extLst>
              </a:tr>
              <a:tr h="43274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Total Empresas Afiliadas </a:t>
                      </a:r>
                      <a:endParaRPr lang="es-B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461</a:t>
                      </a:r>
                      <a:endParaRPr lang="es-B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14</a:t>
                      </a:r>
                      <a:endParaRPr lang="es-B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7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475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13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17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 dirty="0">
                          <a:effectLst/>
                        </a:rPr>
                        <a:t>488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439088"/>
                  </a:ext>
                </a:extLst>
              </a:tr>
              <a:tr h="219669"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92710435"/>
                  </a:ext>
                </a:extLst>
              </a:tr>
              <a:tr h="397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El Porcentaje de </a:t>
                      </a:r>
                      <a:r>
                        <a:rPr lang="es-ES" sz="1100" u="none" strike="noStrike" dirty="0" err="1">
                          <a:effectLst/>
                        </a:rPr>
                        <a:t>Afiliacion</a:t>
                      </a:r>
                      <a:r>
                        <a:rPr lang="es-ES" sz="1100" u="none" strike="noStrike" dirty="0">
                          <a:effectLst/>
                        </a:rPr>
                        <a:t> de Nuevas  Empresas en la </a:t>
                      </a:r>
                      <a:r>
                        <a:rPr lang="es-ES" sz="1100" u="none" strike="noStrike" dirty="0" err="1">
                          <a:effectLst/>
                        </a:rPr>
                        <a:t>gestion</a:t>
                      </a:r>
                      <a:r>
                        <a:rPr lang="es-ES" sz="1100" u="none" strike="noStrike" dirty="0">
                          <a:effectLst/>
                        </a:rPr>
                        <a:t> 2022 es de 2,7 %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7692373"/>
                  </a:ext>
                </a:extLst>
              </a:tr>
              <a:tr h="219669"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4655315"/>
                  </a:ext>
                </a:extLst>
              </a:tr>
              <a:tr h="219669"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679896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Tarija, 18 de Enero del 2023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0759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6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B51B7-8EC2-428A-9569-E541D98B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473" y="3584330"/>
            <a:ext cx="2617420" cy="1143000"/>
          </a:xfrm>
        </p:spPr>
        <p:txBody>
          <a:bodyPr/>
          <a:lstStyle/>
          <a:p>
            <a:r>
              <a:rPr lang="es-BO" b="1" dirty="0"/>
              <a:t>Farmacia</a:t>
            </a:r>
            <a:r>
              <a:rPr lang="es-B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3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A8D4C9-3CAD-48F9-8203-332B71BD4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23696"/>
              </p:ext>
            </p:extLst>
          </p:nvPr>
        </p:nvGraphicFramePr>
        <p:xfrm>
          <a:off x="2116015" y="1207669"/>
          <a:ext cx="8345341" cy="4743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5516">
                  <a:extLst>
                    <a:ext uri="{9D8B030D-6E8A-4147-A177-3AD203B41FA5}">
                      <a16:colId xmlns:a16="http://schemas.microsoft.com/office/drawing/2014/main" val="3163416636"/>
                    </a:ext>
                  </a:extLst>
                </a:gridCol>
                <a:gridCol w="2224604">
                  <a:extLst>
                    <a:ext uri="{9D8B030D-6E8A-4147-A177-3AD203B41FA5}">
                      <a16:colId xmlns:a16="http://schemas.microsoft.com/office/drawing/2014/main" val="4011641045"/>
                    </a:ext>
                  </a:extLst>
                </a:gridCol>
                <a:gridCol w="2335221">
                  <a:extLst>
                    <a:ext uri="{9D8B030D-6E8A-4147-A177-3AD203B41FA5}">
                      <a16:colId xmlns:a16="http://schemas.microsoft.com/office/drawing/2014/main" val="4024142667"/>
                    </a:ext>
                  </a:extLst>
                </a:gridCol>
              </a:tblGrid>
              <a:tr h="271072"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dirty="0">
                          <a:effectLst/>
                        </a:rPr>
                        <a:t>Modalidad de adquisición 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dirty="0">
                          <a:effectLst/>
                        </a:rPr>
                        <a:t>Fecha 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200" b="1" u="none" strike="noStrike" dirty="0">
                          <a:effectLst/>
                        </a:rPr>
                        <a:t>Monto </a:t>
                      </a:r>
                      <a:endParaRPr lang="es-B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907474"/>
                  </a:ext>
                </a:extLst>
              </a:tr>
              <a:tr h="490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1° Adquisición de productos farmacéuticos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 dirty="0">
                          <a:effectLst/>
                        </a:rPr>
                        <a:t>mar-23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466360,1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71710"/>
                  </a:ext>
                </a:extLst>
              </a:tr>
              <a:tr h="490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2° </a:t>
                      </a:r>
                      <a:r>
                        <a:rPr lang="es-ES" sz="1200" u="none" strike="noStrike" dirty="0" err="1">
                          <a:effectLst/>
                        </a:rPr>
                        <a:t>Adquisicion</a:t>
                      </a:r>
                      <a:r>
                        <a:rPr lang="es-ES" sz="1200" u="none" strike="noStrike" dirty="0">
                          <a:effectLst/>
                        </a:rPr>
                        <a:t> de productos </a:t>
                      </a:r>
                      <a:r>
                        <a:rPr lang="es-ES" sz="1200" u="none" strike="noStrike" dirty="0" err="1">
                          <a:effectLst/>
                        </a:rPr>
                        <a:t>farmaceuticos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jul-23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317160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593271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1° Adquisicion de material de curacion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sep-23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87000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197533"/>
                  </a:ext>
                </a:extLst>
              </a:tr>
              <a:tr h="49064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3° Adquisicion de productos farmaceticos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sep-23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304192,2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0291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marzo (2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927784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Abril (2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530615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Mayo (1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550766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junio (2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580597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julio (2 Compras)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991827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Agosto (2 Compras)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621511"/>
                  </a:ext>
                </a:extLst>
              </a:tr>
              <a:tr h="289958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 dirty="0">
                          <a:effectLst/>
                        </a:rPr>
                        <a:t>compra menor 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Septiembre (2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729090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Octubre (1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50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427087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Noviembre (2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100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16609"/>
                  </a:ext>
                </a:extLst>
              </a:tr>
              <a:tr h="271072"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compra menor 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Diciembre (1 Compra)</a:t>
                      </a:r>
                      <a:endParaRPr lang="es-B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 dirty="0">
                          <a:effectLst/>
                        </a:rPr>
                        <a:t>50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768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698C9-3900-4262-9B60-7626CCAE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/>
              <a:t>ASESORÍA LEGAL </a:t>
            </a:r>
          </a:p>
        </p:txBody>
      </p:sp>
    </p:spTree>
    <p:extLst>
      <p:ext uri="{BB962C8B-B14F-4D97-AF65-F5344CB8AC3E}">
        <p14:creationId xmlns:p14="http://schemas.microsoft.com/office/powerpoint/2010/main" val="9793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09801" y="1295400"/>
            <a:ext cx="789582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/>
              <a:t>PRESUPUESTO  DE INGRESOS  GESTION 2022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5255"/>
              </p:ext>
            </p:extLst>
          </p:nvPr>
        </p:nvGraphicFramePr>
        <p:xfrm>
          <a:off x="2607177" y="1807775"/>
          <a:ext cx="6977646" cy="4329245"/>
        </p:xfrm>
        <a:graphic>
          <a:graphicData uri="http://schemas.openxmlformats.org/drawingml/2006/table">
            <a:tbl>
              <a:tblPr/>
              <a:tblGrid>
                <a:gridCol w="2675230">
                  <a:extLst>
                    <a:ext uri="{9D8B030D-6E8A-4147-A177-3AD203B41FA5}">
                      <a16:colId xmlns:a16="http://schemas.microsoft.com/office/drawing/2014/main" val="3465175983"/>
                    </a:ext>
                  </a:extLst>
                </a:gridCol>
                <a:gridCol w="1097372">
                  <a:extLst>
                    <a:ext uri="{9D8B030D-6E8A-4147-A177-3AD203B41FA5}">
                      <a16:colId xmlns:a16="http://schemas.microsoft.com/office/drawing/2014/main" val="17523905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92669111"/>
                    </a:ext>
                  </a:extLst>
                </a:gridCol>
                <a:gridCol w="1681044">
                  <a:extLst>
                    <a:ext uri="{9D8B030D-6E8A-4147-A177-3AD203B41FA5}">
                      <a16:colId xmlns:a16="http://schemas.microsoft.com/office/drawing/2014/main" val="2368728003"/>
                    </a:ext>
                  </a:extLst>
                </a:gridCol>
              </a:tblGrid>
              <a:tr h="399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PROGRAMADO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% DE EJECUCION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27065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VENTA DE BIENES Y SERVICIOS DE LAS ADMINISTRACIONES PUBLICAS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1.200.000,00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996,764,36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320" marR="6320" marT="63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11422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TASAS, DERECHOS Y OTROS INGRESOS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220000,00</a:t>
                      </a:r>
                    </a:p>
                  </a:txBody>
                  <a:tcPr marL="6320" marR="6320" marT="63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243607,96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46658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CONTRIBUCIONES OBLIGATORIAS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20.040,000,00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17620967,99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04306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PATRONALES.-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20,029,200,00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17598917,99</a:t>
                      </a: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906122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publico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9,764,280,00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15595533,37</a:t>
                      </a: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82652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privado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8,336,580,00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8178386,60</a:t>
                      </a: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65923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APORTES LABORALES.-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1,928,340,00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2003384,62</a:t>
                      </a: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550664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publico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583,200,00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557643,61</a:t>
                      </a: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117956"/>
                  </a:ext>
                </a:extLst>
              </a:tr>
              <a:tr h="214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 sector privado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1,345,140,00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1445741,01</a:t>
                      </a:r>
                    </a:p>
                  </a:txBody>
                  <a:tcPr marL="6320" marR="6320" marT="63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02289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SEGURO VOLUNTARIO.-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10.800,00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22050,00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479650"/>
                  </a:ext>
                </a:extLst>
              </a:tr>
              <a:tr h="439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DISMINUCION Y COBRO DE OTROS ACTIVOS FINANCIEROS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9,040,000,00</a:t>
                      </a: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511141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BO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TOTALES</a:t>
                      </a:r>
                      <a:endParaRPr lang="es-E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30,500,000,00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18,861,340,31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20" marR="6320" marT="63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74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9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FA4D22-A3AB-40BD-A7D0-5246B6C7E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39763"/>
              </p:ext>
            </p:extLst>
          </p:nvPr>
        </p:nvGraphicFramePr>
        <p:xfrm>
          <a:off x="1266045" y="1580197"/>
          <a:ext cx="9257304" cy="3977640"/>
        </p:xfrm>
        <a:graphic>
          <a:graphicData uri="http://schemas.openxmlformats.org/drawingml/2006/table">
            <a:tbl>
              <a:tblPr/>
              <a:tblGrid>
                <a:gridCol w="2128084">
                  <a:extLst>
                    <a:ext uri="{9D8B030D-6E8A-4147-A177-3AD203B41FA5}">
                      <a16:colId xmlns:a16="http://schemas.microsoft.com/office/drawing/2014/main" val="231483142"/>
                    </a:ext>
                  </a:extLst>
                </a:gridCol>
                <a:gridCol w="1617391">
                  <a:extLst>
                    <a:ext uri="{9D8B030D-6E8A-4147-A177-3AD203B41FA5}">
                      <a16:colId xmlns:a16="http://schemas.microsoft.com/office/drawing/2014/main" val="617096443"/>
                    </a:ext>
                  </a:extLst>
                </a:gridCol>
                <a:gridCol w="257904">
                  <a:extLst>
                    <a:ext uri="{9D8B030D-6E8A-4147-A177-3AD203B41FA5}">
                      <a16:colId xmlns:a16="http://schemas.microsoft.com/office/drawing/2014/main" val="1204277839"/>
                    </a:ext>
                  </a:extLst>
                </a:gridCol>
                <a:gridCol w="1425844">
                  <a:extLst>
                    <a:ext uri="{9D8B030D-6E8A-4147-A177-3AD203B41FA5}">
                      <a16:colId xmlns:a16="http://schemas.microsoft.com/office/drawing/2014/main" val="1135538702"/>
                    </a:ext>
                  </a:extLst>
                </a:gridCol>
                <a:gridCol w="1013958">
                  <a:extLst>
                    <a:ext uri="{9D8B030D-6E8A-4147-A177-3AD203B41FA5}">
                      <a16:colId xmlns:a16="http://schemas.microsoft.com/office/drawing/2014/main" val="2825267610"/>
                    </a:ext>
                  </a:extLst>
                </a:gridCol>
                <a:gridCol w="802888">
                  <a:extLst>
                    <a:ext uri="{9D8B030D-6E8A-4147-A177-3AD203B41FA5}">
                      <a16:colId xmlns:a16="http://schemas.microsoft.com/office/drawing/2014/main" val="1808780904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612732400"/>
                    </a:ext>
                  </a:extLst>
                </a:gridCol>
                <a:gridCol w="1966785">
                  <a:extLst>
                    <a:ext uri="{9D8B030D-6E8A-4147-A177-3AD203B41FA5}">
                      <a16:colId xmlns:a16="http://schemas.microsoft.com/office/drawing/2014/main" val="4236054438"/>
                    </a:ext>
                  </a:extLst>
                </a:gridCol>
              </a:tblGrid>
              <a:tr h="3619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B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BO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ASESORÍA LEGAL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BO" sz="2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BO" sz="2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95648"/>
                  </a:ext>
                </a:extLst>
              </a:tr>
              <a:tr h="1524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BO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024110"/>
                  </a:ext>
                </a:extLst>
              </a:tr>
              <a:tr h="1524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CAJA DE SALUD CORDES-TARIJA Y DISTRITALES GRAN CHACO Y BERMEJO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26393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s-BO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BO" sz="1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BO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s-BO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BO" sz="140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BO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BO" sz="9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45853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JUDICIALES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B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YACUIBA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BO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VILLA MONTES</a:t>
                      </a:r>
                      <a:endParaRPr lang="es-BO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BO" sz="1200" b="1" i="0" u="none" strike="noStrike">
                          <a:effectLst/>
                          <a:latin typeface="Calibri" panose="020F0502020204030204" pitchFamily="34" charset="0"/>
                        </a:rPr>
                        <a:t>YACUIBA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BO" sz="1200" b="1" i="0" u="none" strike="noStrike">
                          <a:effectLst/>
                          <a:latin typeface="Calibri" panose="020F0502020204030204" pitchFamily="34" charset="0"/>
                        </a:rPr>
                        <a:t>VILLA MONTES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BERMEJO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077052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COACTIVOS SOCIALES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44 empresas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44 empresas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sng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BO" sz="1600" b="0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BO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BO" sz="1000" b="0" i="0" u="sng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2, </a:t>
                      </a:r>
                      <a:r>
                        <a:rPr lang="es-BO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IABSA</a:t>
                      </a:r>
                      <a:r>
                        <a:rPr lang="es-BO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solicitamos varios mandamientos de apremio , para inicio de otro proceso.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647576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algn="l" fontAlgn="ctr"/>
                      <a:r>
                        <a:rPr lang="es-B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PROCESOS LABORALES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7 por </a:t>
                      </a:r>
                      <a:r>
                        <a:rPr lang="es-B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reliquidacion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de beneficios sociales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BO" sz="8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7 por reliquidacion de beneficios sociales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600" b="0" i="0" u="none" strike="noStrike" dirty="0">
                          <a:effectLst/>
                          <a:latin typeface="Arial" panose="020B0604020202020204" pitchFamily="34" charset="0"/>
                        </a:rPr>
                        <a:t>2 por supuesta </a:t>
                      </a:r>
                      <a:r>
                        <a:rPr lang="es-ES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Inraccion</a:t>
                      </a:r>
                      <a:r>
                        <a:rPr lang="es-ES" sz="1600" b="0" i="0" u="none" strike="noStrike" dirty="0">
                          <a:effectLst/>
                          <a:latin typeface="Arial" panose="020B0604020202020204" pitchFamily="34" charset="0"/>
                        </a:rPr>
                        <a:t> a la Ley Social</a:t>
                      </a:r>
                      <a:endParaRPr lang="es-BO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2 por supuesta Inraccion a la Ley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effectLst/>
                          <a:latin typeface="Arial" panose="020B0604020202020204" pitchFamily="34" charset="0"/>
                        </a:rPr>
                        <a:t>3 por </a:t>
                      </a:r>
                      <a:r>
                        <a:rPr lang="es-BO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reliquidacion</a:t>
                      </a:r>
                      <a:r>
                        <a:rPr lang="es-BO" sz="1600" b="0" i="0" u="none" strike="noStrike" dirty="0">
                          <a:effectLst/>
                          <a:latin typeface="Arial" panose="020B0604020202020204" pitchFamily="34" charset="0"/>
                        </a:rPr>
                        <a:t> a beneficios sociales ,1 por </a:t>
                      </a:r>
                      <a:r>
                        <a:rPr lang="es-BO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restitucion</a:t>
                      </a:r>
                      <a:r>
                        <a:rPr lang="es-BO" sz="1600" b="0" i="0" u="none" strike="noStrike" dirty="0">
                          <a:effectLst/>
                          <a:latin typeface="Arial" panose="020B0604020202020204" pitchFamily="34" charset="0"/>
                        </a:rPr>
                        <a:t>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92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4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8881D9-69BA-4B52-8924-9D91CBDC5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90579"/>
              </p:ext>
            </p:extLst>
          </p:nvPr>
        </p:nvGraphicFramePr>
        <p:xfrm>
          <a:off x="1038388" y="1540129"/>
          <a:ext cx="9608948" cy="4276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7749">
                  <a:extLst>
                    <a:ext uri="{9D8B030D-6E8A-4147-A177-3AD203B41FA5}">
                      <a16:colId xmlns:a16="http://schemas.microsoft.com/office/drawing/2014/main" val="201162747"/>
                    </a:ext>
                  </a:extLst>
                </a:gridCol>
                <a:gridCol w="2800180">
                  <a:extLst>
                    <a:ext uri="{9D8B030D-6E8A-4147-A177-3AD203B41FA5}">
                      <a16:colId xmlns:a16="http://schemas.microsoft.com/office/drawing/2014/main" val="3536914147"/>
                    </a:ext>
                  </a:extLst>
                </a:gridCol>
                <a:gridCol w="833386">
                  <a:extLst>
                    <a:ext uri="{9D8B030D-6E8A-4147-A177-3AD203B41FA5}">
                      <a16:colId xmlns:a16="http://schemas.microsoft.com/office/drawing/2014/main" val="3023801598"/>
                    </a:ext>
                  </a:extLst>
                </a:gridCol>
                <a:gridCol w="1037566">
                  <a:extLst>
                    <a:ext uri="{9D8B030D-6E8A-4147-A177-3AD203B41FA5}">
                      <a16:colId xmlns:a16="http://schemas.microsoft.com/office/drawing/2014/main" val="49784750"/>
                    </a:ext>
                  </a:extLst>
                </a:gridCol>
                <a:gridCol w="1050067">
                  <a:extLst>
                    <a:ext uri="{9D8B030D-6E8A-4147-A177-3AD203B41FA5}">
                      <a16:colId xmlns:a16="http://schemas.microsoft.com/office/drawing/2014/main" val="3078853344"/>
                    </a:ext>
                  </a:extLst>
                </a:gridCol>
              </a:tblGrid>
              <a:tr h="371036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effectLst/>
                        </a:rPr>
                        <a:t>CONTRATOS</a:t>
                      </a:r>
                      <a:endParaRPr lang="es-BO" sz="2000" b="1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2739113865"/>
                  </a:ext>
                </a:extLst>
              </a:tr>
              <a:tr h="322640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CONTRATOS DEL PERSONAL EVENTUAL , </a:t>
                      </a:r>
                      <a:r>
                        <a:rPr lang="es-BO" sz="1400" u="none" strike="noStrike" dirty="0" err="1">
                          <a:effectLst/>
                        </a:rPr>
                        <a:t>POLICLINICO</a:t>
                      </a:r>
                      <a:r>
                        <a:rPr lang="es-BO" sz="1400" u="none" strike="noStrike" dirty="0">
                          <a:effectLst/>
                        </a:rPr>
                        <a:t>, </a:t>
                      </a:r>
                      <a:r>
                        <a:rPr lang="es-BO" sz="1400" u="none" strike="noStrike" dirty="0" err="1">
                          <a:effectLst/>
                        </a:rPr>
                        <a:t>CLINICA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>
                          <a:effectLst/>
                        </a:rPr>
                        <a:t>26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400" u="none" strike="noStrike" dirty="0">
                          <a:effectLst/>
                        </a:rPr>
                        <a:t>3</a:t>
                      </a:r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400" u="none" strike="noStrike" dirty="0">
                          <a:effectLst/>
                        </a:rPr>
                        <a:t>3</a:t>
                      </a:r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400" u="none" strike="noStrike" dirty="0">
                          <a:effectLst/>
                        </a:rPr>
                        <a:t>20</a:t>
                      </a:r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1145509224"/>
                  </a:ext>
                </a:extLst>
              </a:tr>
              <a:tr h="322640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2359353617"/>
                  </a:ext>
                </a:extLst>
              </a:tr>
              <a:tr h="34683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CONTRATOS PROFESIONALES ESPECIALISTAS EXTERNOS, CONVENIOS CENTROS </a:t>
                      </a:r>
                      <a:r>
                        <a:rPr lang="es-BO" sz="1400" u="none" strike="noStrike" dirty="0" err="1">
                          <a:effectLst/>
                        </a:rPr>
                        <a:t>MEDICOS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>
                          <a:effectLst/>
                        </a:rPr>
                        <a:t>63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510327902"/>
                  </a:ext>
                </a:extLst>
              </a:tr>
              <a:tr h="34683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1829452879"/>
                  </a:ext>
                </a:extLst>
              </a:tr>
              <a:tr h="34683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COMPROMISOS DE PAGO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>
                          <a:effectLst/>
                        </a:rPr>
                        <a:t>6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3423413991"/>
                  </a:ext>
                </a:extLst>
              </a:tr>
              <a:tr h="29844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INFORMES LEGALES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>
                          <a:effectLst/>
                        </a:rPr>
                        <a:t>80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3022807055"/>
                  </a:ext>
                </a:extLst>
              </a:tr>
              <a:tr h="29844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1397241828"/>
                  </a:ext>
                </a:extLst>
              </a:tr>
              <a:tr h="39523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RESOLUCIONES COMISION DE PRESTACIONES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2390152820"/>
                  </a:ext>
                </a:extLst>
              </a:tr>
              <a:tr h="371036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705317738"/>
                  </a:ext>
                </a:extLst>
              </a:tr>
              <a:tr h="31457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RESOLUCIONES TRANSFERENCIAS , PAGOS, REEMBOLSOS, AFILIACIONES. VARIOS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>
                          <a:effectLst/>
                        </a:rPr>
                        <a:t>75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3806738972"/>
                  </a:ext>
                </a:extLst>
              </a:tr>
              <a:tr h="15164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>
                          <a:effectLst/>
                        </a:rPr>
                        <a:t> </a:t>
                      </a:r>
                      <a:endParaRPr lang="es-BO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effectLst/>
                        </a:rPr>
                        <a:t> </a:t>
                      </a:r>
                      <a:endParaRPr lang="es-B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6" marR="8066" marT="8066" marB="0" anchor="ctr"/>
                </a:tc>
                <a:extLst>
                  <a:ext uri="{0D108BD9-81ED-4DB2-BD59-A6C34878D82A}">
                    <a16:rowId xmlns:a16="http://schemas.microsoft.com/office/drawing/2014/main" val="352067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2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698C9-3900-4262-9B60-7626CCAE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/>
              <a:t>LOGROS </a:t>
            </a:r>
          </a:p>
        </p:txBody>
      </p:sp>
    </p:spTree>
    <p:extLst>
      <p:ext uri="{BB962C8B-B14F-4D97-AF65-F5344CB8AC3E}">
        <p14:creationId xmlns:p14="http://schemas.microsoft.com/office/powerpoint/2010/main" val="407258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698C9-3900-4262-9B60-7626CCAE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661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ES" sz="1600" b="1" dirty="0"/>
              <a:t>1.- </a:t>
            </a:r>
            <a:r>
              <a:rPr lang="es-ES" sz="1600" dirty="0"/>
              <a:t>El objetivo según POA 2022 era alcanzar el  1% de empresas nuevas afiliadas, se logró afiliara 13 nuevas empresas alcanzando un porcentaje de 2,8%.</a:t>
            </a:r>
            <a:br>
              <a:rPr lang="es-ES" sz="1600" dirty="0"/>
            </a:br>
            <a:r>
              <a:rPr lang="es-ES" sz="1600" b="1" dirty="0"/>
              <a:t>2.-</a:t>
            </a:r>
            <a:r>
              <a:rPr lang="es-ES" sz="1600" dirty="0"/>
              <a:t>El incremento de la población cotizante  activa fue – 9 %,este decremento se asume por cierre de actividades de Gobierno Autónomo Departamental-</a:t>
            </a:r>
            <a:r>
              <a:rPr lang="es-ES" sz="1600" dirty="0" err="1"/>
              <a:t>SEDECA</a:t>
            </a:r>
            <a:r>
              <a:rPr lang="es-ES" sz="1600" dirty="0"/>
              <a:t>, eliminación de contratos de partida 111;aclarar que los trabajadores de </a:t>
            </a:r>
            <a:r>
              <a:rPr lang="es-ES" sz="1600" dirty="0" err="1"/>
              <a:t>SEDECA</a:t>
            </a:r>
            <a:r>
              <a:rPr lang="es-ES" sz="1600" dirty="0"/>
              <a:t> se encuentran en proceso de </a:t>
            </a:r>
            <a:r>
              <a:rPr lang="es-ES" sz="1600" dirty="0" err="1"/>
              <a:t>reafiliación</a:t>
            </a:r>
            <a:r>
              <a:rPr lang="es-ES" sz="1600" dirty="0"/>
              <a:t> al seguro en cumplimiento a la sentencia constitucional.</a:t>
            </a:r>
            <a:br>
              <a:rPr lang="es-ES" sz="1600" dirty="0"/>
            </a:br>
            <a:r>
              <a:rPr lang="es-ES" sz="1600" b="1" dirty="0"/>
              <a:t>3.-</a:t>
            </a:r>
            <a:r>
              <a:rPr lang="es-ES" sz="1600" dirty="0"/>
              <a:t>Se logró fortalecer con más del 10% según POA, la capacidad de alerta y respuesta de nuestros centros, implementamos consultorio médico externo, unidad de terapia intermedia y unidad de terapia intensiva exclusivamente para paciente con COVID 19;además se contrató 8 funcionarios de salud, médicos, </a:t>
            </a:r>
            <a:r>
              <a:rPr lang="es-ES" sz="1600" dirty="0" err="1"/>
              <a:t>lic.</a:t>
            </a:r>
            <a:r>
              <a:rPr lang="es-ES" sz="1600" dirty="0"/>
              <a:t> en </a:t>
            </a:r>
            <a:r>
              <a:rPr lang="es-ES" sz="1600" dirty="0" err="1"/>
              <a:t>enfermeria</a:t>
            </a:r>
            <a:r>
              <a:rPr lang="es-ES" sz="1600" dirty="0"/>
              <a:t> ,auxiliares y </a:t>
            </a:r>
            <a:r>
              <a:rPr lang="es-ES" sz="1600" dirty="0" err="1"/>
              <a:t>lic.</a:t>
            </a:r>
            <a:r>
              <a:rPr lang="es-ES" sz="1600" dirty="0"/>
              <a:t>, bioquímica(actual con termino de contrato).</a:t>
            </a:r>
            <a:br>
              <a:rPr lang="es-ES" sz="1600" dirty="0"/>
            </a:br>
            <a:r>
              <a:rPr lang="es-ES" sz="1600" dirty="0"/>
              <a:t>También se adquirió insumos, reactivos de laboratorio, medicamentos, equipos de bioseguridad y otros, alcanzando a más de 60 % nuestra capacidad de reacción frente a la pandemia COVID 19 (4° y 5° ola).</a:t>
            </a:r>
            <a:br>
              <a:rPr lang="es-ES" sz="1600" dirty="0"/>
            </a:br>
            <a:r>
              <a:rPr lang="es-ES" sz="1600" b="1" dirty="0"/>
              <a:t>4.-</a:t>
            </a:r>
            <a:r>
              <a:rPr lang="es-ES" sz="1600" dirty="0"/>
              <a:t>El incrementa en las prestaciones médica fue de 9 %,no lográndose el objetico trazado de 10%.</a:t>
            </a:r>
            <a:br>
              <a:rPr lang="es-ES" sz="1600" dirty="0"/>
            </a:br>
            <a:r>
              <a:rPr lang="es-ES" sz="1600" b="1" dirty="0"/>
              <a:t>5.- </a:t>
            </a:r>
            <a:r>
              <a:rPr lang="es-ES" sz="1600" dirty="0"/>
              <a:t>Realizar 2 programas de promoción de salud y 2 programas de prevención de enfermedad.</a:t>
            </a:r>
            <a:br>
              <a:rPr lang="es-ES" sz="1600" dirty="0"/>
            </a:br>
            <a:r>
              <a:rPr lang="es-ES" sz="1600" dirty="0"/>
              <a:t>Logramos sobrepasa con más del 75 % lo programado.</a:t>
            </a:r>
            <a:br>
              <a:rPr lang="es-ES" sz="1600" dirty="0"/>
            </a:br>
            <a:r>
              <a:rPr lang="es-ES" sz="1600" dirty="0"/>
              <a:t>-Feria educativa regional de promoción de la salud integral(29-4-2022)</a:t>
            </a:r>
            <a:br>
              <a:rPr lang="es-ES" sz="1600" dirty="0"/>
            </a:br>
            <a:r>
              <a:rPr lang="es-ES" sz="1600" dirty="0"/>
              <a:t>-Educación continua promoción y prevención sobre vacuna para </a:t>
            </a:r>
            <a:r>
              <a:rPr lang="es-ES" sz="1600" dirty="0" err="1"/>
              <a:t>Covid</a:t>
            </a:r>
            <a:r>
              <a:rPr lang="es-ES" sz="1600" dirty="0"/>
              <a:t> 19,a pacientes entre 5 a 11 años,12 a17 años y de más de 60 años(3 al 31 -01-2022).</a:t>
            </a:r>
            <a:br>
              <a:rPr lang="es-ES" sz="1600" dirty="0"/>
            </a:br>
            <a:r>
              <a:rPr lang="es-ES" sz="1600" dirty="0"/>
              <a:t>-Educación continua promoción y prevención de vacunas en niños menores de 1 año hasta 4 años de edad(2al 31-01-2022).</a:t>
            </a:r>
            <a:br>
              <a:rPr lang="es-ES" sz="1600" dirty="0"/>
            </a:br>
            <a:r>
              <a:rPr lang="es-ES" sz="1600" dirty="0"/>
              <a:t>-Reunión educativa sobre Tuberculosis(14-4-2022).</a:t>
            </a:r>
            <a:br>
              <a:rPr lang="es-ES" sz="1600" dirty="0"/>
            </a:br>
            <a:r>
              <a:rPr lang="es-ES" sz="1600" dirty="0"/>
              <a:t>-Conferencia sobre prevención de cancere de próstata(15-8-2022).</a:t>
            </a:r>
            <a:br>
              <a:rPr lang="es-ES" sz="1600" dirty="0"/>
            </a:br>
            <a:r>
              <a:rPr lang="es-ES" sz="1600" dirty="0"/>
              <a:t>-Conferencia sobre prevención de cáncer servicio uterino(10-7-2022).</a:t>
            </a:r>
            <a:br>
              <a:rPr lang="es-ES" sz="1200" dirty="0"/>
            </a:b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110701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698C9-3900-4262-9B60-7626CCAE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661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ES" sz="1600" b="1" dirty="0"/>
              <a:t>6.- </a:t>
            </a:r>
            <a:r>
              <a:rPr lang="es-ES" sz="1600" dirty="0"/>
              <a:t>Dar inicio al proceso de acreditación de al menos 2 establecimientos de salud a nivel nacional.</a:t>
            </a:r>
            <a:br>
              <a:rPr lang="es-ES" sz="1600" dirty="0"/>
            </a:br>
            <a:r>
              <a:rPr lang="es-ES" sz="1600" dirty="0"/>
              <a:t>-Se habilitó e inició proceso de acreditación el Centro De Salud de Yacuiba con calificación de excelencia de 97%.</a:t>
            </a:r>
            <a:br>
              <a:rPr lang="es-ES" sz="1600" dirty="0"/>
            </a:br>
            <a:r>
              <a:rPr lang="es-ES" sz="1600" dirty="0"/>
              <a:t>-Habilitación de Centro de Salud Villa Montes con calificación en grado de excelencia con puntaje de 98 %.</a:t>
            </a:r>
            <a:br>
              <a:rPr lang="es-ES" sz="1600" dirty="0"/>
            </a:br>
            <a:r>
              <a:rPr lang="es-ES" sz="1600" b="1" dirty="0"/>
              <a:t>7.- </a:t>
            </a:r>
            <a:r>
              <a:rPr lang="es-ES" sz="1600" dirty="0"/>
              <a:t>Ejecución de los proyectos de infraestructura y equipamiento médico de salud</a:t>
            </a:r>
            <a:br>
              <a:rPr lang="es-ES" sz="1600" dirty="0"/>
            </a:br>
            <a:r>
              <a:rPr lang="es-ES" sz="1600" dirty="0"/>
              <a:t>-Se inicio en clínica CORDES Tarija ampliación del laboratorio para implementación de Unidad de Bacteriología</a:t>
            </a:r>
            <a:br>
              <a:rPr lang="es-ES" sz="1600" dirty="0"/>
            </a:br>
            <a:r>
              <a:rPr lang="es-ES" sz="1600" dirty="0"/>
              <a:t>-Refacción y equipamiento de quirófano del Hospital Distrital de Bermejo, adquisición de máquina de anestesia de alta gama.</a:t>
            </a:r>
            <a:br>
              <a:rPr lang="es-ES" sz="1600" dirty="0"/>
            </a:br>
            <a:r>
              <a:rPr lang="es-ES" sz="1600" dirty="0"/>
              <a:t>-Actualización de planos del terreno y construcción del Hospital Distrital de Bermejo.</a:t>
            </a:r>
            <a:br>
              <a:rPr lang="es-ES" sz="1600" dirty="0"/>
            </a:br>
            <a:r>
              <a:rPr lang="es-ES" sz="1600" dirty="0"/>
              <a:t>de 4 camas</a:t>
            </a:r>
            <a:br>
              <a:rPr lang="es-ES" sz="1600" dirty="0"/>
            </a:br>
            <a:r>
              <a:rPr lang="es-ES" sz="1600" dirty="0"/>
              <a:t>-Adquisición de 4 camas de internación, 3 movimientos para sala de recuperación Hospital Distrital de Bermejo.</a:t>
            </a:r>
            <a:br>
              <a:rPr lang="es-ES" sz="1600" dirty="0"/>
            </a:br>
            <a:r>
              <a:rPr lang="es-ES" sz="1600" dirty="0"/>
              <a:t>-En clínica Cordes Tarija se iniciará implementación de Unidad de Hemodiálisis con 2 ,máquinas.</a:t>
            </a:r>
            <a:br>
              <a:rPr lang="es-ES" sz="1600" dirty="0"/>
            </a:br>
            <a:r>
              <a:rPr lang="es-ES" sz="1600" dirty="0"/>
              <a:t>-Implementación de la Unidad de Tomografía.</a:t>
            </a:r>
            <a:br>
              <a:rPr lang="es-ES" sz="1600" dirty="0"/>
            </a:br>
            <a:r>
              <a:rPr lang="es-ES" sz="1600" b="1" dirty="0"/>
              <a:t>8.- </a:t>
            </a:r>
            <a:r>
              <a:rPr lang="es-ES" sz="1600" dirty="0"/>
              <a:t>Adquisición e implementación de un sistema informático integrado para área de Salud y Administración Financiera</a:t>
            </a:r>
            <a:br>
              <a:rPr lang="es-ES" sz="1600" dirty="0"/>
            </a:br>
            <a:r>
              <a:rPr lang="es-ES" sz="1600" dirty="0"/>
              <a:t>-Se instaló sistema arquetipo en Farmacia y Contabilidad.</a:t>
            </a:r>
            <a:br>
              <a:rPr lang="es-ES" sz="1600" dirty="0"/>
            </a:br>
            <a:r>
              <a:rPr lang="es-ES" sz="1600" dirty="0"/>
              <a:t>-También se instaló sistema integrado local para Almacén, Cotizaciones y Afiliaciones tanto en Tarija, Yacuiba, Villa Montes y Bermejo.</a:t>
            </a:r>
            <a:br>
              <a:rPr lang="es-ES" sz="1600" dirty="0"/>
            </a:br>
            <a:r>
              <a:rPr lang="es-ES" sz="1600" dirty="0"/>
              <a:t>-Desarrollo e implementación de 1 sistema para entrega de fichas de consulta médica de forma virtual.</a:t>
            </a:r>
            <a:br>
              <a:rPr lang="es-ES" sz="1600" dirty="0"/>
            </a:br>
            <a:r>
              <a:rPr lang="es-ES" sz="1600" b="1" dirty="0"/>
              <a:t>9:- </a:t>
            </a:r>
            <a:r>
              <a:rPr lang="es-ES" sz="1600" dirty="0"/>
              <a:t>Número de audición de rendición de cuentas y auditorias(interna y externas).</a:t>
            </a:r>
            <a:br>
              <a:rPr lang="es-ES" sz="1600" dirty="0"/>
            </a:br>
            <a:r>
              <a:rPr lang="es-ES" sz="1600" dirty="0"/>
              <a:t>-Rendición pública de cuentas gestión 2021 final, realizado 21 de febrero del 2022(costo 100 Bs).</a:t>
            </a:r>
            <a:br>
              <a:rPr lang="es-ES" sz="1600" dirty="0"/>
            </a:br>
            <a:r>
              <a:rPr lang="es-ES" sz="1600" dirty="0"/>
              <a:t>-Rendición pública de cuentas gestión 2022 inicial, realizado fecha 23 de marzo del 2022(costo 1000 Bs.).</a:t>
            </a:r>
            <a:br>
              <a:rPr lang="es-ES" sz="1600" dirty="0"/>
            </a:br>
            <a:r>
              <a:rPr lang="es-ES" sz="1600" dirty="0"/>
              <a:t>-Auditoría interna financiera, sin ninguna observación(16-12-2022).</a:t>
            </a:r>
            <a:br>
              <a:rPr lang="es-ES" sz="1200" dirty="0"/>
            </a:br>
            <a:endParaRPr lang="es-BO" sz="1200" dirty="0"/>
          </a:p>
        </p:txBody>
      </p:sp>
    </p:spTree>
    <p:extLst>
      <p:ext uri="{BB962C8B-B14F-4D97-AF65-F5344CB8AC3E}">
        <p14:creationId xmlns:p14="http://schemas.microsoft.com/office/powerpoint/2010/main" val="27376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0111FF6-BA7E-4743-BE9F-F91D72A2F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0" y="1507706"/>
            <a:ext cx="3312749" cy="22071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497BC0-5A85-47E8-B79E-7D7AF1382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00" y="1569767"/>
            <a:ext cx="2860077" cy="21450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892905-A853-460A-8BD4-FDD2BF160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4" y="1561552"/>
            <a:ext cx="1614955" cy="21532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F2E436-81B6-4D0C-AF32-4984760218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06" y="1621164"/>
            <a:ext cx="2791549" cy="20936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DEC1591-A02A-4117-B910-2861B5678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53" y="3866479"/>
            <a:ext cx="2132631" cy="284350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1F104DF-C674-4D46-A5F1-324E5ACC0E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30" y="3830076"/>
            <a:ext cx="1953940" cy="29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8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698C9-3900-4262-9B60-7626CCAE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b="1" dirty="0"/>
              <a:t>PRESTACIÓN DE SERVICIO </a:t>
            </a:r>
          </a:p>
        </p:txBody>
      </p:sp>
    </p:spTree>
    <p:extLst>
      <p:ext uri="{BB962C8B-B14F-4D97-AF65-F5344CB8AC3E}">
        <p14:creationId xmlns:p14="http://schemas.microsoft.com/office/powerpoint/2010/main" val="47029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0D24C99-280F-4953-B24A-1366A14C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585786"/>
              </p:ext>
            </p:extLst>
          </p:nvPr>
        </p:nvGraphicFramePr>
        <p:xfrm>
          <a:off x="635431" y="1394848"/>
          <a:ext cx="10869179" cy="4575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09">
                  <a:extLst>
                    <a:ext uri="{9D8B030D-6E8A-4147-A177-3AD203B41FA5}">
                      <a16:colId xmlns:a16="http://schemas.microsoft.com/office/drawing/2014/main" val="3428251233"/>
                    </a:ext>
                  </a:extLst>
                </a:gridCol>
                <a:gridCol w="1211647">
                  <a:extLst>
                    <a:ext uri="{9D8B030D-6E8A-4147-A177-3AD203B41FA5}">
                      <a16:colId xmlns:a16="http://schemas.microsoft.com/office/drawing/2014/main" val="584564283"/>
                    </a:ext>
                  </a:extLst>
                </a:gridCol>
                <a:gridCol w="882006">
                  <a:extLst>
                    <a:ext uri="{9D8B030D-6E8A-4147-A177-3AD203B41FA5}">
                      <a16:colId xmlns:a16="http://schemas.microsoft.com/office/drawing/2014/main" val="983610724"/>
                    </a:ext>
                  </a:extLst>
                </a:gridCol>
                <a:gridCol w="700855">
                  <a:extLst>
                    <a:ext uri="{9D8B030D-6E8A-4147-A177-3AD203B41FA5}">
                      <a16:colId xmlns:a16="http://schemas.microsoft.com/office/drawing/2014/main" val="3189359994"/>
                    </a:ext>
                  </a:extLst>
                </a:gridCol>
                <a:gridCol w="890916">
                  <a:extLst>
                    <a:ext uri="{9D8B030D-6E8A-4147-A177-3AD203B41FA5}">
                      <a16:colId xmlns:a16="http://schemas.microsoft.com/office/drawing/2014/main" val="4212580733"/>
                    </a:ext>
                  </a:extLst>
                </a:gridCol>
                <a:gridCol w="843401">
                  <a:extLst>
                    <a:ext uri="{9D8B030D-6E8A-4147-A177-3AD203B41FA5}">
                      <a16:colId xmlns:a16="http://schemas.microsoft.com/office/drawing/2014/main" val="3348122263"/>
                    </a:ext>
                  </a:extLst>
                </a:gridCol>
                <a:gridCol w="879038">
                  <a:extLst>
                    <a:ext uri="{9D8B030D-6E8A-4147-A177-3AD203B41FA5}">
                      <a16:colId xmlns:a16="http://schemas.microsoft.com/office/drawing/2014/main" val="1682432305"/>
                    </a:ext>
                  </a:extLst>
                </a:gridCol>
                <a:gridCol w="700855">
                  <a:extLst>
                    <a:ext uri="{9D8B030D-6E8A-4147-A177-3AD203B41FA5}">
                      <a16:colId xmlns:a16="http://schemas.microsoft.com/office/drawing/2014/main" val="2676707988"/>
                    </a:ext>
                  </a:extLst>
                </a:gridCol>
                <a:gridCol w="703824">
                  <a:extLst>
                    <a:ext uri="{9D8B030D-6E8A-4147-A177-3AD203B41FA5}">
                      <a16:colId xmlns:a16="http://schemas.microsoft.com/office/drawing/2014/main" val="3740840088"/>
                    </a:ext>
                  </a:extLst>
                </a:gridCol>
                <a:gridCol w="867158">
                  <a:extLst>
                    <a:ext uri="{9D8B030D-6E8A-4147-A177-3AD203B41FA5}">
                      <a16:colId xmlns:a16="http://schemas.microsoft.com/office/drawing/2014/main" val="420916653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3403438170"/>
                    </a:ext>
                  </a:extLst>
                </a:gridCol>
                <a:gridCol w="703824">
                  <a:extLst>
                    <a:ext uri="{9D8B030D-6E8A-4147-A177-3AD203B41FA5}">
                      <a16:colId xmlns:a16="http://schemas.microsoft.com/office/drawing/2014/main" val="1947584468"/>
                    </a:ext>
                  </a:extLst>
                </a:gridCol>
                <a:gridCol w="703824">
                  <a:extLst>
                    <a:ext uri="{9D8B030D-6E8A-4147-A177-3AD203B41FA5}">
                      <a16:colId xmlns:a16="http://schemas.microsoft.com/office/drawing/2014/main" val="1869153141"/>
                    </a:ext>
                  </a:extLst>
                </a:gridCol>
                <a:gridCol w="985947">
                  <a:extLst>
                    <a:ext uri="{9D8B030D-6E8A-4147-A177-3AD203B41FA5}">
                      <a16:colId xmlns:a16="http://schemas.microsoft.com/office/drawing/2014/main" val="3405487464"/>
                    </a:ext>
                  </a:extLst>
                </a:gridCol>
              </a:tblGrid>
              <a:tr h="364656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INSTITUTO NACIONAL DE SEGUROS DE SALUD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FORM BIO 003a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extLst>
                  <a:ext uri="{0D108BD9-81ED-4DB2-BD59-A6C34878D82A}">
                    <a16:rowId xmlns:a16="http://schemas.microsoft.com/office/drawing/2014/main" val="674362966"/>
                  </a:ext>
                </a:extLst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extLst>
                  <a:ext uri="{0D108BD9-81ED-4DB2-BD59-A6C34878D82A}">
                    <a16:rowId xmlns:a16="http://schemas.microsoft.com/office/drawing/2014/main" val="1189309185"/>
                  </a:ext>
                </a:extLst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BO" sz="1000" u="none" strike="noStrike">
                          <a:effectLst/>
                        </a:rPr>
                        <a:t>PRESTACIONES MEDICAS: NUMERO DE CONSULTAS MEDICAS REALIZADAS SEGÚN CATEGORIA POR REGIONAL Y/O DISTRITO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47912"/>
                  </a:ext>
                </a:extLst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extLst>
                  <a:ext uri="{0D108BD9-81ED-4DB2-BD59-A6C34878D82A}">
                    <a16:rowId xmlns:a16="http://schemas.microsoft.com/office/drawing/2014/main" val="390466586"/>
                  </a:ext>
                </a:extLst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CAJA DE SALUD CORDES REGIONAL TARIJA</a:t>
                      </a:r>
                      <a:endParaRPr lang="es-ES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GESTIÓN: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2022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extLst>
                  <a:ext uri="{0D108BD9-81ED-4DB2-BD59-A6C34878D82A}">
                    <a16:rowId xmlns:a16="http://schemas.microsoft.com/office/drawing/2014/main" val="2731574770"/>
                  </a:ext>
                </a:extLst>
              </a:tr>
              <a:tr h="335038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00" u="none" strike="noStrike">
                          <a:effectLst/>
                        </a:rPr>
                        <a:t>MES: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ENERO-DICIEMBRE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b"/>
                </a:tc>
                <a:extLst>
                  <a:ext uri="{0D108BD9-81ED-4DB2-BD59-A6C34878D82A}">
                    <a16:rowId xmlns:a16="http://schemas.microsoft.com/office/drawing/2014/main" val="2059632717"/>
                  </a:ext>
                </a:extLst>
              </a:tr>
              <a:tr h="186955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BO" sz="1000" b="1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extLst>
                  <a:ext uri="{0D108BD9-81ED-4DB2-BD59-A6C34878D82A}">
                    <a16:rowId xmlns:a16="http://schemas.microsoft.com/office/drawing/2014/main" val="3107778793"/>
                  </a:ext>
                </a:extLst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 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REGIONAL Y/O DISTRITO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TOTAL CONSULTAS REALIZADAS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NUMERO DE CONSULTAS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BO" sz="1000" u="none" strike="noStrike">
                          <a:effectLst/>
                        </a:rPr>
                        <a:t>CONSULTAS SEGÚN CATEGORIA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SEGURO SOCIAL UNIVERSIT. (SSUE)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SEGURO SALUD PUB. ADULTO MAYOR (SSPAM)</a:t>
                      </a:r>
                      <a:endParaRPr lang="es-ES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SEGURO UNIVERSAL MATERNO INFANTIL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PARTICULARES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extLst>
                  <a:ext uri="{0D108BD9-81ED-4DB2-BD59-A6C34878D82A}">
                    <a16:rowId xmlns:a16="http://schemas.microsoft.com/office/drawing/2014/main" val="1516656373"/>
                  </a:ext>
                </a:extLst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BO" sz="1000" u="none" strike="noStrike">
                          <a:effectLst/>
                        </a:rPr>
                        <a:t>POBLACIÓN ACTIVA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BO" sz="1000" u="none" strike="noStrike">
                          <a:effectLst/>
                        </a:rPr>
                        <a:t>POBLACIÓN PASIVA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91112"/>
                  </a:ext>
                </a:extLst>
              </a:tr>
              <a:tr h="194360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NUEVAS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SUB SIGUIENTES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COTIZANTES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BENEFICIARIOS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RENTISTAS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DERECHO HABIENTES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BENEFICIARIOS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72231"/>
                  </a:ext>
                </a:extLst>
              </a:tr>
              <a:tr h="197391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94802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pPr algn="l" fontAlgn="b"/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u="none" strike="noStrike">
                          <a:effectLst/>
                        </a:rPr>
                        <a:t>TOTAL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42.470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36.896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5.574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13.366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11.286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11.391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6.261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166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-  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     -   </a:t>
                      </a:r>
                      <a:endParaRPr lang="es-BO" sz="10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extLst>
                  <a:ext uri="{0D108BD9-81ED-4DB2-BD59-A6C34878D82A}">
                    <a16:rowId xmlns:a16="http://schemas.microsoft.com/office/drawing/2014/main" val="2198308632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TARIJA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32.599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28.047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4.552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10.596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9.377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8.395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4.094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137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extLst>
                  <a:ext uri="{0D108BD9-81ED-4DB2-BD59-A6C34878D82A}">
                    <a16:rowId xmlns:a16="http://schemas.microsoft.com/office/drawing/2014/main" val="4144760133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YACUIBA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1.520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1.518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   2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858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356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208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90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  8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extLst>
                  <a:ext uri="{0D108BD9-81ED-4DB2-BD59-A6C34878D82A}">
                    <a16:rowId xmlns:a16="http://schemas.microsoft.com/office/drawing/2014/main" val="1028907213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VILLAMONTES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935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716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219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415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286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119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115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extLst>
                  <a:ext uri="{0D108BD9-81ED-4DB2-BD59-A6C34878D82A}">
                    <a16:rowId xmlns:a16="http://schemas.microsoft.com/office/drawing/2014/main" val="1920257172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pPr algn="l" fontAlgn="b"/>
                      <a:r>
                        <a:rPr lang="es-BO" sz="1000" u="none" strike="noStrike">
                          <a:effectLst/>
                        </a:rPr>
                        <a:t> </a:t>
                      </a:r>
                      <a:endParaRPr lang="es-BO" sz="1000" b="0" i="0" u="none" strike="noStrike">
                        <a:effectLst/>
                        <a:latin typeface="Arial Unicode MS"/>
                      </a:endParaRPr>
                    </a:p>
                  </a:txBody>
                  <a:tcPr marL="7316" marR="7316" marT="731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BERMEJO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7.416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6.615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801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1.497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1.267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2.669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1.962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     21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>
                          <a:effectLst/>
                        </a:rPr>
                        <a:t>                    -   </a:t>
                      </a:r>
                      <a:endParaRPr lang="es-BO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u="none" strike="noStrike" dirty="0">
                          <a:effectLst/>
                        </a:rPr>
                        <a:t>                              -   </a:t>
                      </a:r>
                      <a:endParaRPr lang="es-BO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316" marR="7316" marT="7316" marB="0" anchor="ctr"/>
                </a:tc>
                <a:extLst>
                  <a:ext uri="{0D108BD9-81ED-4DB2-BD59-A6C34878D82A}">
                    <a16:rowId xmlns:a16="http://schemas.microsoft.com/office/drawing/2014/main" val="3535121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01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8AC600-4BAC-4732-A29A-6F52BA33F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55880"/>
              </p:ext>
            </p:extLst>
          </p:nvPr>
        </p:nvGraphicFramePr>
        <p:xfrm>
          <a:off x="667423" y="1452678"/>
          <a:ext cx="10584346" cy="4421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3633">
                  <a:extLst>
                    <a:ext uri="{9D8B030D-6E8A-4147-A177-3AD203B41FA5}">
                      <a16:colId xmlns:a16="http://schemas.microsoft.com/office/drawing/2014/main" val="3616660960"/>
                    </a:ext>
                  </a:extLst>
                </a:gridCol>
                <a:gridCol w="710822">
                  <a:extLst>
                    <a:ext uri="{9D8B030D-6E8A-4147-A177-3AD203B41FA5}">
                      <a16:colId xmlns:a16="http://schemas.microsoft.com/office/drawing/2014/main" val="2856707686"/>
                    </a:ext>
                  </a:extLst>
                </a:gridCol>
                <a:gridCol w="629842">
                  <a:extLst>
                    <a:ext uri="{9D8B030D-6E8A-4147-A177-3AD203B41FA5}">
                      <a16:colId xmlns:a16="http://schemas.microsoft.com/office/drawing/2014/main" val="4139500772"/>
                    </a:ext>
                  </a:extLst>
                </a:gridCol>
                <a:gridCol w="743813">
                  <a:extLst>
                    <a:ext uri="{9D8B030D-6E8A-4147-A177-3AD203B41FA5}">
                      <a16:colId xmlns:a16="http://schemas.microsoft.com/office/drawing/2014/main" val="1991936156"/>
                    </a:ext>
                  </a:extLst>
                </a:gridCol>
                <a:gridCol w="746813">
                  <a:extLst>
                    <a:ext uri="{9D8B030D-6E8A-4147-A177-3AD203B41FA5}">
                      <a16:colId xmlns:a16="http://schemas.microsoft.com/office/drawing/2014/main" val="1598996788"/>
                    </a:ext>
                  </a:extLst>
                </a:gridCol>
                <a:gridCol w="755811">
                  <a:extLst>
                    <a:ext uri="{9D8B030D-6E8A-4147-A177-3AD203B41FA5}">
                      <a16:colId xmlns:a16="http://schemas.microsoft.com/office/drawing/2014/main" val="1555596916"/>
                    </a:ext>
                  </a:extLst>
                </a:gridCol>
                <a:gridCol w="755811">
                  <a:extLst>
                    <a:ext uri="{9D8B030D-6E8A-4147-A177-3AD203B41FA5}">
                      <a16:colId xmlns:a16="http://schemas.microsoft.com/office/drawing/2014/main" val="2776768392"/>
                    </a:ext>
                  </a:extLst>
                </a:gridCol>
                <a:gridCol w="647837">
                  <a:extLst>
                    <a:ext uri="{9D8B030D-6E8A-4147-A177-3AD203B41FA5}">
                      <a16:colId xmlns:a16="http://schemas.microsoft.com/office/drawing/2014/main" val="1369903346"/>
                    </a:ext>
                  </a:extLst>
                </a:gridCol>
                <a:gridCol w="647837">
                  <a:extLst>
                    <a:ext uri="{9D8B030D-6E8A-4147-A177-3AD203B41FA5}">
                      <a16:colId xmlns:a16="http://schemas.microsoft.com/office/drawing/2014/main" val="763688894"/>
                    </a:ext>
                  </a:extLst>
                </a:gridCol>
                <a:gridCol w="767807">
                  <a:extLst>
                    <a:ext uri="{9D8B030D-6E8A-4147-A177-3AD203B41FA5}">
                      <a16:colId xmlns:a16="http://schemas.microsoft.com/office/drawing/2014/main" val="424651291"/>
                    </a:ext>
                  </a:extLst>
                </a:gridCol>
                <a:gridCol w="764809">
                  <a:extLst>
                    <a:ext uri="{9D8B030D-6E8A-4147-A177-3AD203B41FA5}">
                      <a16:colId xmlns:a16="http://schemas.microsoft.com/office/drawing/2014/main" val="2160951889"/>
                    </a:ext>
                  </a:extLst>
                </a:gridCol>
                <a:gridCol w="743813">
                  <a:extLst>
                    <a:ext uri="{9D8B030D-6E8A-4147-A177-3AD203B41FA5}">
                      <a16:colId xmlns:a16="http://schemas.microsoft.com/office/drawing/2014/main" val="261024063"/>
                    </a:ext>
                  </a:extLst>
                </a:gridCol>
                <a:gridCol w="746813">
                  <a:extLst>
                    <a:ext uri="{9D8B030D-6E8A-4147-A177-3AD203B41FA5}">
                      <a16:colId xmlns:a16="http://schemas.microsoft.com/office/drawing/2014/main" val="3727532546"/>
                    </a:ext>
                  </a:extLst>
                </a:gridCol>
                <a:gridCol w="458885">
                  <a:extLst>
                    <a:ext uri="{9D8B030D-6E8A-4147-A177-3AD203B41FA5}">
                      <a16:colId xmlns:a16="http://schemas.microsoft.com/office/drawing/2014/main" val="3328630403"/>
                    </a:ext>
                  </a:extLst>
                </a:gridCol>
              </a:tblGrid>
              <a:tr h="286643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u="none" strike="noStrike">
                          <a:effectLst/>
                        </a:rPr>
                        <a:t>NUMERO DE RECETAS DESPACHADAS POR ESPECIALIDAD Y SERVICIO Y SEGÚN REGIONAL</a:t>
                      </a:r>
                      <a:endParaRPr lang="es-ES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847912"/>
                  </a:ext>
                </a:extLst>
              </a:tr>
              <a:tr h="286643"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extLst>
                  <a:ext uri="{0D108BD9-81ED-4DB2-BD59-A6C34878D82A}">
                    <a16:rowId xmlns:a16="http://schemas.microsoft.com/office/drawing/2014/main" val="3717629702"/>
                  </a:ext>
                </a:extLst>
              </a:tr>
              <a:tr h="40334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050" u="none" strike="noStrike">
                          <a:effectLst/>
                        </a:rPr>
                        <a:t>CAJA DE SALUD CORDES REGIONAL TARIJA</a:t>
                      </a:r>
                      <a:endParaRPr lang="es-ES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50" u="none" strike="noStrike">
                          <a:effectLst/>
                        </a:rPr>
                        <a:t>GESTIÓN: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050" u="none" strike="noStrike">
                          <a:effectLst/>
                        </a:rPr>
                        <a:t>2022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extLst>
                  <a:ext uri="{0D108BD9-81ED-4DB2-BD59-A6C34878D82A}">
                    <a16:rowId xmlns:a16="http://schemas.microsoft.com/office/drawing/2014/main" val="252793390"/>
                  </a:ext>
                </a:extLst>
              </a:tr>
              <a:tr h="403348"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050" u="none" strike="noStrike">
                          <a:effectLst/>
                        </a:rPr>
                        <a:t>MES: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1050" u="none" strike="noStrike">
                          <a:effectLst/>
                        </a:rPr>
                        <a:t>ENERO-DICIEMBRE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145125"/>
                  </a:ext>
                </a:extLst>
              </a:tr>
              <a:tr h="206793"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extLst>
                  <a:ext uri="{0D108BD9-81ED-4DB2-BD59-A6C34878D82A}">
                    <a16:rowId xmlns:a16="http://schemas.microsoft.com/office/drawing/2014/main" val="1630983116"/>
                  </a:ext>
                </a:extLst>
              </a:tr>
              <a:tr h="1842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NOMBRE DEL ESTABLECIMIENTO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TOTAL ANALISIS REALIZADOS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BO" sz="1050" u="none" strike="noStrike">
                          <a:effectLst/>
                        </a:rPr>
                        <a:t>CONSULTA EXTERNA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BO" sz="1050" u="none" strike="noStrike">
                          <a:effectLst/>
                        </a:rPr>
                        <a:t>HOSPITALIZACION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127656"/>
                  </a:ext>
                </a:extLst>
              </a:tr>
              <a:tr h="523674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TOTAL ANALISIS C.E.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MEDICINA Y ESP. MED.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CIRUGIA Y ESP.QUIRURG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PEDIATRIA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GINECO OBSTETRICIA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DENTAL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TOTAL ANALISIS HOSP.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MEDICINA Y ESP. MED.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CIRUGIA Y ESP.QUIRURG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PEDIATRIA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GINECO OBSTETRICIA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U.T.I</a:t>
                      </a:r>
                      <a:endParaRPr lang="es-BO" sz="105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extLst>
                  <a:ext uri="{0D108BD9-81ED-4DB2-BD59-A6C34878D82A}">
                    <a16:rowId xmlns:a16="http://schemas.microsoft.com/office/drawing/2014/main" val="150008544"/>
                  </a:ext>
                </a:extLst>
              </a:tr>
              <a:tr h="42996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50" u="none" strike="noStrike">
                          <a:effectLst/>
                        </a:rPr>
                        <a:t>TOTAL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157.739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81.320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71.970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1.475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5.428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1.755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692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76.419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70.865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2.118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245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1.440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1.751 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extLst>
                  <a:ext uri="{0D108BD9-81ED-4DB2-BD59-A6C34878D82A}">
                    <a16:rowId xmlns:a16="http://schemas.microsoft.com/office/drawing/2014/main" val="1390750040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TARIJA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126.820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54.259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47.852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237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4.801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941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428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72.561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67.384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2.034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235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1.157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1.751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extLst>
                  <a:ext uri="{0D108BD9-81ED-4DB2-BD59-A6C34878D82A}">
                    <a16:rowId xmlns:a16="http://schemas.microsoft.com/office/drawing/2014/main" val="2307482504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YACUIBA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-  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-  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 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-  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 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extLst>
                  <a:ext uri="{0D108BD9-81ED-4DB2-BD59-A6C34878D82A}">
                    <a16:rowId xmlns:a16="http://schemas.microsoft.com/office/drawing/2014/main" val="3845457976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VILLAMONTES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-  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-  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 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-  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-  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 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extLst>
                  <a:ext uri="{0D108BD9-81ED-4DB2-BD59-A6C34878D82A}">
                    <a16:rowId xmlns:a16="http://schemas.microsoft.com/office/drawing/2014/main" val="3281090719"/>
                  </a:ext>
                </a:extLst>
              </a:tr>
              <a:tr h="37877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BERMEJO</a:t>
                      </a:r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30.919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27.061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24.118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1.238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627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814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264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3.858 </a:t>
                      </a:r>
                      <a:endParaRPr lang="es-BO" sz="1050" b="1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3.481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  84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10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                   283 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50" u="none" strike="noStrike">
                          <a:effectLst/>
                        </a:rPr>
                        <a:t> </a:t>
                      </a:r>
                      <a:endParaRPr lang="es-BO" sz="105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04" marR="8204" marT="8204" marB="0" anchor="ctr"/>
                </a:tc>
                <a:extLst>
                  <a:ext uri="{0D108BD9-81ED-4DB2-BD59-A6C34878D82A}">
                    <a16:rowId xmlns:a16="http://schemas.microsoft.com/office/drawing/2014/main" val="3258571219"/>
                  </a:ext>
                </a:extLst>
              </a:tr>
              <a:tr h="181383"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050" b="0" i="0" u="none" strike="noStrike" dirty="0">
                        <a:effectLst/>
                        <a:latin typeface="Arial Unicode MS"/>
                      </a:endParaRPr>
                    </a:p>
                  </a:txBody>
                  <a:tcPr marL="8204" marR="8204" marT="8204" marB="0" anchor="b"/>
                </a:tc>
                <a:extLst>
                  <a:ext uri="{0D108BD9-81ED-4DB2-BD59-A6C34878D82A}">
                    <a16:rowId xmlns:a16="http://schemas.microsoft.com/office/drawing/2014/main" val="245064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79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10A6A7-DFE3-4915-8FDC-DD42486A4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99913"/>
              </p:ext>
            </p:extLst>
          </p:nvPr>
        </p:nvGraphicFramePr>
        <p:xfrm>
          <a:off x="543436" y="1448047"/>
          <a:ext cx="10630841" cy="4472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171">
                  <a:extLst>
                    <a:ext uri="{9D8B030D-6E8A-4147-A177-3AD203B41FA5}">
                      <a16:colId xmlns:a16="http://schemas.microsoft.com/office/drawing/2014/main" val="900629999"/>
                    </a:ext>
                  </a:extLst>
                </a:gridCol>
                <a:gridCol w="790944">
                  <a:extLst>
                    <a:ext uri="{9D8B030D-6E8A-4147-A177-3AD203B41FA5}">
                      <a16:colId xmlns:a16="http://schemas.microsoft.com/office/drawing/2014/main" val="2117228339"/>
                    </a:ext>
                  </a:extLst>
                </a:gridCol>
                <a:gridCol w="710510">
                  <a:extLst>
                    <a:ext uri="{9D8B030D-6E8A-4147-A177-3AD203B41FA5}">
                      <a16:colId xmlns:a16="http://schemas.microsoft.com/office/drawing/2014/main" val="198890828"/>
                    </a:ext>
                  </a:extLst>
                </a:gridCol>
                <a:gridCol w="710510">
                  <a:extLst>
                    <a:ext uri="{9D8B030D-6E8A-4147-A177-3AD203B41FA5}">
                      <a16:colId xmlns:a16="http://schemas.microsoft.com/office/drawing/2014/main" val="2921880210"/>
                    </a:ext>
                  </a:extLst>
                </a:gridCol>
                <a:gridCol w="697105">
                  <a:extLst>
                    <a:ext uri="{9D8B030D-6E8A-4147-A177-3AD203B41FA5}">
                      <a16:colId xmlns:a16="http://schemas.microsoft.com/office/drawing/2014/main" val="20023068"/>
                    </a:ext>
                  </a:extLst>
                </a:gridCol>
                <a:gridCol w="697105">
                  <a:extLst>
                    <a:ext uri="{9D8B030D-6E8A-4147-A177-3AD203B41FA5}">
                      <a16:colId xmlns:a16="http://schemas.microsoft.com/office/drawing/2014/main" val="3023949566"/>
                    </a:ext>
                  </a:extLst>
                </a:gridCol>
                <a:gridCol w="951816">
                  <a:extLst>
                    <a:ext uri="{9D8B030D-6E8A-4147-A177-3AD203B41FA5}">
                      <a16:colId xmlns:a16="http://schemas.microsoft.com/office/drawing/2014/main" val="2073452281"/>
                    </a:ext>
                  </a:extLst>
                </a:gridCol>
                <a:gridCol w="703808">
                  <a:extLst>
                    <a:ext uri="{9D8B030D-6E8A-4147-A177-3AD203B41FA5}">
                      <a16:colId xmlns:a16="http://schemas.microsoft.com/office/drawing/2014/main" val="3829629607"/>
                    </a:ext>
                  </a:extLst>
                </a:gridCol>
                <a:gridCol w="804351">
                  <a:extLst>
                    <a:ext uri="{9D8B030D-6E8A-4147-A177-3AD203B41FA5}">
                      <a16:colId xmlns:a16="http://schemas.microsoft.com/office/drawing/2014/main" val="3219698541"/>
                    </a:ext>
                  </a:extLst>
                </a:gridCol>
                <a:gridCol w="1072468">
                  <a:extLst>
                    <a:ext uri="{9D8B030D-6E8A-4147-A177-3AD203B41FA5}">
                      <a16:colId xmlns:a16="http://schemas.microsoft.com/office/drawing/2014/main" val="3388528412"/>
                    </a:ext>
                  </a:extLst>
                </a:gridCol>
                <a:gridCol w="1075819">
                  <a:extLst>
                    <a:ext uri="{9D8B030D-6E8A-4147-A177-3AD203B41FA5}">
                      <a16:colId xmlns:a16="http://schemas.microsoft.com/office/drawing/2014/main" val="2738742948"/>
                    </a:ext>
                  </a:extLst>
                </a:gridCol>
                <a:gridCol w="536234">
                  <a:extLst>
                    <a:ext uri="{9D8B030D-6E8A-4147-A177-3AD203B41FA5}">
                      <a16:colId xmlns:a16="http://schemas.microsoft.com/office/drawing/2014/main" val="2024239024"/>
                    </a:ext>
                  </a:extLst>
                </a:gridCol>
              </a:tblGrid>
              <a:tr h="2406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INSTITUTO NACIONAL DE SEGUROS DE SALUD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es-BO" sz="1100" u="none" strike="noStrike">
                          <a:effectLst/>
                        </a:rPr>
                        <a:t>FORM BIO 010 (a)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4167417140"/>
                  </a:ext>
                </a:extLst>
              </a:tr>
              <a:tr h="240693"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1873122646"/>
                  </a:ext>
                </a:extLst>
              </a:tr>
              <a:tr h="24069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CONSULTA EXTERNA: EXAMENES ESPECIALES REALIZADOS SEGÚN TIPO</a:t>
                      </a:r>
                      <a:endParaRPr lang="es-ES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181284797"/>
                  </a:ext>
                </a:extLst>
              </a:tr>
              <a:tr h="240693"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1262993856"/>
                  </a:ext>
                </a:extLst>
              </a:tr>
              <a:tr h="24069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CAJA DE SALUD CORDES REGIONAL TARIJA</a:t>
                      </a:r>
                      <a:endParaRPr lang="es-ES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u="none" strike="noStrike">
                          <a:effectLst/>
                        </a:rPr>
                        <a:t>GESTIÓN: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2022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546063118"/>
                  </a:ext>
                </a:extLst>
              </a:tr>
              <a:tr h="240693"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100" u="none" strike="noStrike">
                          <a:effectLst/>
                        </a:rPr>
                        <a:t>MES:</a:t>
                      </a:r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ENERO-DICIEMBRE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813623"/>
                  </a:ext>
                </a:extLst>
              </a:tr>
              <a:tr h="231524"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1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3860479503"/>
                  </a:ext>
                </a:extLst>
              </a:tr>
              <a:tr h="2292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NOMBRE DEL ESTABLECIMIENTO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ELECTRO ENCEFALOGRAMAS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ELECTRO CARDIO GRAMAS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ECOCAR DIOGRA FIA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AUDIO METRIAS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TOMO GRAFIAS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RESONANCIA NUCLEAR MAGNETICA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E C O G R A F I A S</a:t>
                      </a:r>
                      <a:endParaRPr lang="pt-BR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2246851026"/>
                  </a:ext>
                </a:extLst>
              </a:tr>
              <a:tr h="20630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192710042"/>
                  </a:ext>
                </a:extLst>
              </a:tr>
              <a:tr h="20630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GINECO LOGICA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DIGESTIVA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UROLOGICA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OTRAS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445834858"/>
                  </a:ext>
                </a:extLst>
              </a:tr>
              <a:tr h="206309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1454580323"/>
                  </a:ext>
                </a:extLst>
              </a:tr>
              <a:tr h="389693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u="none" strike="noStrike">
                          <a:effectLst/>
                        </a:rPr>
                        <a:t>TOTAL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87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515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3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56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373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48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490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246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226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  372 </a:t>
                      </a:r>
                      <a:endParaRPr lang="es-BO" sz="11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2791339492"/>
                  </a:ext>
                </a:extLst>
              </a:tr>
              <a:tr h="389693"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TARIJA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87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515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3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56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373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48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401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163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114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  334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1354955908"/>
                  </a:ext>
                </a:extLst>
              </a:tr>
              <a:tr h="389693"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YACUIBA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16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15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8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      1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1228413830"/>
                  </a:ext>
                </a:extLst>
              </a:tr>
              <a:tr h="389693"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VILLAMONTES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13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3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2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 </a:t>
                      </a:r>
                      <a:endParaRPr lang="es-BO" sz="1100" b="0" i="0" u="none" strike="noStrike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3047600799"/>
                  </a:ext>
                </a:extLst>
              </a:tr>
              <a:tr h="389693"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u="none" strike="noStrike">
                          <a:effectLst/>
                        </a:rPr>
                        <a:t>BERMEJO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-  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60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65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102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>
                          <a:effectLst/>
                        </a:rPr>
                        <a:t>                             37 </a:t>
                      </a:r>
                      <a:endParaRPr lang="es-BO" sz="11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87" marR="8787" marT="87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100" u="none" strike="noStrike" dirty="0">
                          <a:effectLst/>
                        </a:rPr>
                        <a:t> </a:t>
                      </a:r>
                      <a:endParaRPr lang="es-BO" sz="1100" b="0" i="0" u="none" strike="noStrike" dirty="0">
                        <a:effectLst/>
                        <a:latin typeface="Arial Unicode MS"/>
                      </a:endParaRPr>
                    </a:p>
                  </a:txBody>
                  <a:tcPr marL="8787" marR="8787" marT="8787" marB="0" anchor="b"/>
                </a:tc>
                <a:extLst>
                  <a:ext uri="{0D108BD9-81ED-4DB2-BD59-A6C34878D82A}">
                    <a16:rowId xmlns:a16="http://schemas.microsoft.com/office/drawing/2014/main" val="409149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71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1A7664-C11B-41D9-992B-1A308D08A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85681"/>
              </p:ext>
            </p:extLst>
          </p:nvPr>
        </p:nvGraphicFramePr>
        <p:xfrm>
          <a:off x="2289696" y="1078931"/>
          <a:ext cx="5740612" cy="3750366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1350433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1242646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1181845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5032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  <a:r>
                        <a:rPr lang="es-BO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CATEGORIA PROGRAMATICA  GESTION 2022 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  <a:r>
                        <a:rPr lang="es-B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ADMINISTRACION</a:t>
                      </a:r>
                      <a:r>
                        <a:rPr lang="es-BO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CENTRAL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2862,421,00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1563,919,03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494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SALUD 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24,275,856,00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15,655,215,11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CORONAVIRUS COVID -19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740,600,00</a:t>
                      </a:r>
                    </a:p>
                    <a:p>
                      <a:pPr algn="ctr" fontAlgn="ctr"/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585,379,30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  <a:r>
                        <a:rPr lang="es-BO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2621123,00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1333456,45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9543"/>
              </p:ext>
            </p:extLst>
          </p:nvPr>
        </p:nvGraphicFramePr>
        <p:xfrm>
          <a:off x="2250831" y="4829297"/>
          <a:ext cx="5779477" cy="638232"/>
        </p:xfrm>
        <a:graphic>
          <a:graphicData uri="http://schemas.openxmlformats.org/drawingml/2006/table">
            <a:tbl>
              <a:tblPr/>
              <a:tblGrid>
                <a:gridCol w="818336">
                  <a:extLst>
                    <a:ext uri="{9D8B030D-6E8A-4147-A177-3AD203B41FA5}">
                      <a16:colId xmlns:a16="http://schemas.microsoft.com/office/drawing/2014/main" val="3439258627"/>
                    </a:ext>
                  </a:extLst>
                </a:gridCol>
                <a:gridCol w="1350433">
                  <a:extLst>
                    <a:ext uri="{9D8B030D-6E8A-4147-A177-3AD203B41FA5}">
                      <a16:colId xmlns:a16="http://schemas.microsoft.com/office/drawing/2014/main" val="1816805216"/>
                    </a:ext>
                  </a:extLst>
                </a:gridCol>
                <a:gridCol w="1254369">
                  <a:extLst>
                    <a:ext uri="{9D8B030D-6E8A-4147-A177-3AD203B41FA5}">
                      <a16:colId xmlns:a16="http://schemas.microsoft.com/office/drawing/2014/main" val="1923739096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1296525239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239691134"/>
                    </a:ext>
                  </a:extLst>
                </a:gridCol>
              </a:tblGrid>
              <a:tr h="6382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TOTALES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30.500.000,00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19,137,969,89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03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3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74CCB4-C685-4FB1-A25F-C93710019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90108"/>
              </p:ext>
            </p:extLst>
          </p:nvPr>
        </p:nvGraphicFramePr>
        <p:xfrm>
          <a:off x="806907" y="1363852"/>
          <a:ext cx="10599844" cy="4221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129">
                  <a:extLst>
                    <a:ext uri="{9D8B030D-6E8A-4147-A177-3AD203B41FA5}">
                      <a16:colId xmlns:a16="http://schemas.microsoft.com/office/drawing/2014/main" val="147167152"/>
                    </a:ext>
                  </a:extLst>
                </a:gridCol>
                <a:gridCol w="727065">
                  <a:extLst>
                    <a:ext uri="{9D8B030D-6E8A-4147-A177-3AD203B41FA5}">
                      <a16:colId xmlns:a16="http://schemas.microsoft.com/office/drawing/2014/main" val="3699899352"/>
                    </a:ext>
                  </a:extLst>
                </a:gridCol>
                <a:gridCol w="548487">
                  <a:extLst>
                    <a:ext uri="{9D8B030D-6E8A-4147-A177-3AD203B41FA5}">
                      <a16:colId xmlns:a16="http://schemas.microsoft.com/office/drawing/2014/main" val="2999452750"/>
                    </a:ext>
                  </a:extLst>
                </a:gridCol>
                <a:gridCol w="752577">
                  <a:extLst>
                    <a:ext uri="{9D8B030D-6E8A-4147-A177-3AD203B41FA5}">
                      <a16:colId xmlns:a16="http://schemas.microsoft.com/office/drawing/2014/main" val="2860166434"/>
                    </a:ext>
                  </a:extLst>
                </a:gridCol>
                <a:gridCol w="956665">
                  <a:extLst>
                    <a:ext uri="{9D8B030D-6E8A-4147-A177-3AD203B41FA5}">
                      <a16:colId xmlns:a16="http://schemas.microsoft.com/office/drawing/2014/main" val="4222042428"/>
                    </a:ext>
                  </a:extLst>
                </a:gridCol>
                <a:gridCol w="676043">
                  <a:extLst>
                    <a:ext uri="{9D8B030D-6E8A-4147-A177-3AD203B41FA5}">
                      <a16:colId xmlns:a16="http://schemas.microsoft.com/office/drawing/2014/main" val="2413686659"/>
                    </a:ext>
                  </a:extLst>
                </a:gridCol>
                <a:gridCol w="867375">
                  <a:extLst>
                    <a:ext uri="{9D8B030D-6E8A-4147-A177-3AD203B41FA5}">
                      <a16:colId xmlns:a16="http://schemas.microsoft.com/office/drawing/2014/main" val="2998742673"/>
                    </a:ext>
                  </a:extLst>
                </a:gridCol>
                <a:gridCol w="867375">
                  <a:extLst>
                    <a:ext uri="{9D8B030D-6E8A-4147-A177-3AD203B41FA5}">
                      <a16:colId xmlns:a16="http://schemas.microsoft.com/office/drawing/2014/main" val="3182775602"/>
                    </a:ext>
                  </a:extLst>
                </a:gridCol>
                <a:gridCol w="561244">
                  <a:extLst>
                    <a:ext uri="{9D8B030D-6E8A-4147-A177-3AD203B41FA5}">
                      <a16:colId xmlns:a16="http://schemas.microsoft.com/office/drawing/2014/main" val="3275119441"/>
                    </a:ext>
                  </a:extLst>
                </a:gridCol>
                <a:gridCol w="765331">
                  <a:extLst>
                    <a:ext uri="{9D8B030D-6E8A-4147-A177-3AD203B41FA5}">
                      <a16:colId xmlns:a16="http://schemas.microsoft.com/office/drawing/2014/main" val="1128745261"/>
                    </a:ext>
                  </a:extLst>
                </a:gridCol>
                <a:gridCol w="892888">
                  <a:extLst>
                    <a:ext uri="{9D8B030D-6E8A-4147-A177-3AD203B41FA5}">
                      <a16:colId xmlns:a16="http://schemas.microsoft.com/office/drawing/2014/main" val="2054093310"/>
                    </a:ext>
                  </a:extLst>
                </a:gridCol>
                <a:gridCol w="956665">
                  <a:extLst>
                    <a:ext uri="{9D8B030D-6E8A-4147-A177-3AD203B41FA5}">
                      <a16:colId xmlns:a16="http://schemas.microsoft.com/office/drawing/2014/main" val="1700240147"/>
                    </a:ext>
                  </a:extLst>
                </a:gridCol>
              </a:tblGrid>
              <a:tr h="19670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INSTITUTO NACIONAL DE SEGUROS DE SALUD</a:t>
                      </a:r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>
                          <a:effectLst/>
                        </a:rPr>
                        <a:t>FORM BIO 004</a:t>
                      </a:r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949203"/>
                  </a:ext>
                </a:extLst>
              </a:tr>
              <a:tr h="196709"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extLst>
                  <a:ext uri="{0D108BD9-81ED-4DB2-BD59-A6C34878D82A}">
                    <a16:rowId xmlns:a16="http://schemas.microsoft.com/office/drawing/2014/main" val="2816188359"/>
                  </a:ext>
                </a:extLst>
              </a:tr>
              <a:tr h="196709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HOSPITALIZACION: MOVIMIENTO DE PACIENTES HOSPITALIZADOS SEGÚN REGIONAL Y/O DISTRITO</a:t>
                      </a:r>
                      <a:endParaRPr lang="es-ES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17354"/>
                  </a:ext>
                </a:extLst>
              </a:tr>
              <a:tr h="196709"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extLst>
                  <a:ext uri="{0D108BD9-81ED-4DB2-BD59-A6C34878D82A}">
                    <a16:rowId xmlns:a16="http://schemas.microsoft.com/office/drawing/2014/main" val="2321036871"/>
                  </a:ext>
                </a:extLst>
              </a:tr>
              <a:tr h="3551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CAJA DE SALUD CORDES REGIONAL TARIJA</a:t>
                      </a:r>
                      <a:endParaRPr lang="es-ES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>
                          <a:effectLst/>
                        </a:rPr>
                        <a:t>GESTIÓN:</a:t>
                      </a:r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2022</a:t>
                      </a:r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extLst>
                  <a:ext uri="{0D108BD9-81ED-4DB2-BD59-A6C34878D82A}">
                    <a16:rowId xmlns:a16="http://schemas.microsoft.com/office/drawing/2014/main" val="842451120"/>
                  </a:ext>
                </a:extLst>
              </a:tr>
              <a:tr h="196709"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200" u="none" strike="noStrike">
                          <a:effectLst/>
                        </a:rPr>
                        <a:t>MES:</a:t>
                      </a:r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BO" sz="1200" u="none" strike="noStrike">
                          <a:effectLst/>
                        </a:rPr>
                        <a:t>ENERO-DICIEMBRE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b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212428"/>
                  </a:ext>
                </a:extLst>
              </a:tr>
              <a:tr h="196709"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BO" sz="1200" b="1" i="0" u="none" strike="noStrike">
                        <a:effectLst/>
                        <a:latin typeface="Arial Unicode MS"/>
                      </a:endParaRPr>
                    </a:p>
                  </a:txBody>
                  <a:tcPr marL="8225" marR="8225" marT="8225" marB="0" anchor="b"/>
                </a:tc>
                <a:extLst>
                  <a:ext uri="{0D108BD9-81ED-4DB2-BD59-A6C34878D82A}">
                    <a16:rowId xmlns:a16="http://schemas.microsoft.com/office/drawing/2014/main" val="1483819599"/>
                  </a:ext>
                </a:extLst>
              </a:tr>
              <a:tr h="1967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REGIONAL Y/O DISTRITO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NUMERO DE CAMAS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DIAS CAMA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DIAS PACIENTE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INDICE OCUPACIONAL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TOTAL EGRESOS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EGRESOS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DIAS DE ESTADA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ESTANCIA MEDIA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TASA MORTALIDAD P/100 EGRESOS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RENDIMIENTO CAMA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extLst>
                  <a:ext uri="{0D108BD9-81ED-4DB2-BD59-A6C34878D82A}">
                    <a16:rowId xmlns:a16="http://schemas.microsoft.com/office/drawing/2014/main" val="1661446652"/>
                  </a:ext>
                </a:extLst>
              </a:tr>
              <a:tr h="564727"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ALTAS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DEFUNCIONES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501325"/>
                  </a:ext>
                </a:extLst>
              </a:tr>
              <a:tr h="38495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TOTAL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30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10.951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4.170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38,1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877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844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33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3.711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4,2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3,8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29,2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extLst>
                  <a:ext uri="{0D108BD9-81ED-4DB2-BD59-A6C34878D82A}">
                    <a16:rowId xmlns:a16="http://schemas.microsoft.com/office/drawing/2014/main" val="1712811648"/>
                  </a:ext>
                </a:extLst>
              </a:tr>
              <a:tr h="38495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TARIJA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20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7.301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3.653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50,0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705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672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33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3.194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4,5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4,7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35,3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extLst>
                  <a:ext uri="{0D108BD9-81ED-4DB2-BD59-A6C34878D82A}">
                    <a16:rowId xmlns:a16="http://schemas.microsoft.com/office/drawing/2014/main" val="4249711068"/>
                  </a:ext>
                </a:extLst>
              </a:tr>
              <a:tr h="38495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YACUIBA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   -  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extLst>
                  <a:ext uri="{0D108BD9-81ED-4DB2-BD59-A6C34878D82A}">
                    <a16:rowId xmlns:a16="http://schemas.microsoft.com/office/drawing/2014/main" val="1808440112"/>
                  </a:ext>
                </a:extLst>
              </a:tr>
              <a:tr h="38495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VILLAMONTES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   -   </a:t>
                      </a:r>
                      <a:endParaRPr lang="es-BO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extLst>
                  <a:ext uri="{0D108BD9-81ED-4DB2-BD59-A6C34878D82A}">
                    <a16:rowId xmlns:a16="http://schemas.microsoft.com/office/drawing/2014/main" val="3172090200"/>
                  </a:ext>
                </a:extLst>
              </a:tr>
              <a:tr h="38495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BERMEJO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200" u="none" strike="noStrike">
                          <a:effectLst/>
                        </a:rPr>
                        <a:t>                  10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3.650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517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14,2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172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172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517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3,0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>
                          <a:effectLst/>
                        </a:rPr>
                        <a:t>                         -   </a:t>
                      </a:r>
                      <a:endParaRPr lang="es-BO" sz="12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200" u="none" strike="noStrike" dirty="0">
                          <a:effectLst/>
                        </a:rPr>
                        <a:t>                       17,2 </a:t>
                      </a:r>
                      <a:endParaRPr lang="es-BO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25" marR="8225" marT="8225" marB="0" anchor="ctr"/>
                </a:tc>
                <a:extLst>
                  <a:ext uri="{0D108BD9-81ED-4DB2-BD59-A6C34878D82A}">
                    <a16:rowId xmlns:a16="http://schemas.microsoft.com/office/drawing/2014/main" val="211319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8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22182" y="1912881"/>
            <a:ext cx="682121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GRACIAS</a:t>
            </a:r>
            <a:endParaRPr lang="es-E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5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1A7664-C11B-41D9-992B-1A308D08A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4115"/>
              </p:ext>
            </p:extLst>
          </p:nvPr>
        </p:nvGraphicFramePr>
        <p:xfrm>
          <a:off x="2275787" y="1078931"/>
          <a:ext cx="4722890" cy="3818263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1291818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1441939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57119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RESUMEN</a:t>
                      </a:r>
                      <a:r>
                        <a:rPr lang="es-B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INGRESOS  DE CONTRIBUCIONES A  LA SEGURIDAD SOCIAL </a:t>
                      </a:r>
                    </a:p>
                    <a:p>
                      <a:pPr algn="ctr" fontAlgn="ctr"/>
                      <a:r>
                        <a:rPr lang="es-B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ENERO AL 31 DE DICIEMBRE DE 2022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  <a:r>
                        <a:rPr lang="es-B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</a:t>
                      </a:r>
                      <a:r>
                        <a:rPr lang="es-B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APORTES 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TARIJA 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15,704,193,13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494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DISTRITAL DE BERMEJO 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1,231,545,97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DISTRITAL  DE YACUIBA 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173,394,36</a:t>
                      </a:r>
                    </a:p>
                    <a:p>
                      <a:pPr algn="ctr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DISTRITTAL  VILLAMONTES 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511,834,54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40579"/>
              </p:ext>
            </p:extLst>
          </p:nvPr>
        </p:nvGraphicFramePr>
        <p:xfrm>
          <a:off x="2275787" y="4897194"/>
          <a:ext cx="4722890" cy="638232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3439258627"/>
                    </a:ext>
                  </a:extLst>
                </a:gridCol>
                <a:gridCol w="1280095">
                  <a:extLst>
                    <a:ext uri="{9D8B030D-6E8A-4147-A177-3AD203B41FA5}">
                      <a16:colId xmlns:a16="http://schemas.microsoft.com/office/drawing/2014/main" val="1816805216"/>
                    </a:ext>
                  </a:extLst>
                </a:gridCol>
                <a:gridCol w="1207476">
                  <a:extLst>
                    <a:ext uri="{9D8B030D-6E8A-4147-A177-3AD203B41FA5}">
                      <a16:colId xmlns:a16="http://schemas.microsoft.com/office/drawing/2014/main" val="1923739096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1296525239"/>
                    </a:ext>
                  </a:extLst>
                </a:gridCol>
                <a:gridCol w="1397489">
                  <a:extLst>
                    <a:ext uri="{9D8B030D-6E8A-4147-A177-3AD203B41FA5}">
                      <a16:colId xmlns:a16="http://schemas.microsoft.com/office/drawing/2014/main" val="2239691134"/>
                    </a:ext>
                  </a:extLst>
                </a:gridCol>
              </a:tblGrid>
              <a:tr h="6382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17620,967,99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/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03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1A7664-C11B-41D9-992B-1A308D08A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93613"/>
              </p:ext>
            </p:extLst>
          </p:nvPr>
        </p:nvGraphicFramePr>
        <p:xfrm>
          <a:off x="1805016" y="1807350"/>
          <a:ext cx="4912307" cy="3561395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918528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1324707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000" b="1" dirty="0"/>
                        <a:t>PRESUPUESTARIA DE EGRESOS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01 ADMINISTRACION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2,253,673,00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1,261,887,23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494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477,148,00</a:t>
                      </a:r>
                    </a:p>
                    <a:p>
                      <a:pPr algn="ctr" fontAlgn="ctr"/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246,647,80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53,384,00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2,862,421,00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1,563,919,03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2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09801" y="1295400"/>
            <a:ext cx="789582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/>
              <a:t>PRESUPUESTARIA DE EGRESOS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1A7664-C11B-41D9-992B-1A308D08A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18492"/>
              </p:ext>
            </p:extLst>
          </p:nvPr>
        </p:nvGraphicFramePr>
        <p:xfrm>
          <a:off x="2209802" y="2054087"/>
          <a:ext cx="4390290" cy="3770245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935772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503296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000" b="1" dirty="0"/>
                        <a:t>PRESUPUESTARIA DE EGRESOS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02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69293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11,638,407,00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6,265,173,47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1494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7.005,691,00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5,959,113,74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5,308,618,00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3,430,927,90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23,934,716,00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15,655,215,11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2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09801" y="1295400"/>
            <a:ext cx="789582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/>
              <a:t> PRESUPUESTO  DE EGRESOS  COVID 19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1A7664-C11B-41D9-992B-1A308D08A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4380"/>
              </p:ext>
            </p:extLst>
          </p:nvPr>
        </p:nvGraphicFramePr>
        <p:xfrm>
          <a:off x="2320825" y="2054087"/>
          <a:ext cx="4314437" cy="3100952"/>
        </p:xfrm>
        <a:graphic>
          <a:graphicData uri="http://schemas.openxmlformats.org/drawingml/2006/table">
            <a:tbl>
              <a:tblPr/>
              <a:tblGrid>
                <a:gridCol w="793380">
                  <a:extLst>
                    <a:ext uri="{9D8B030D-6E8A-4147-A177-3AD203B41FA5}">
                      <a16:colId xmlns:a16="http://schemas.microsoft.com/office/drawing/2014/main" val="68978397"/>
                    </a:ext>
                  </a:extLst>
                </a:gridCol>
                <a:gridCol w="1000595">
                  <a:extLst>
                    <a:ext uri="{9D8B030D-6E8A-4147-A177-3AD203B41FA5}">
                      <a16:colId xmlns:a16="http://schemas.microsoft.com/office/drawing/2014/main" val="1257803945"/>
                    </a:ext>
                  </a:extLst>
                </a:gridCol>
                <a:gridCol w="855785">
                  <a:extLst>
                    <a:ext uri="{9D8B030D-6E8A-4147-A177-3AD203B41FA5}">
                      <a16:colId xmlns:a16="http://schemas.microsoft.com/office/drawing/2014/main" val="3147840997"/>
                    </a:ext>
                  </a:extLst>
                </a:gridCol>
                <a:gridCol w="926123">
                  <a:extLst>
                    <a:ext uri="{9D8B030D-6E8A-4147-A177-3AD203B41FA5}">
                      <a16:colId xmlns:a16="http://schemas.microsoft.com/office/drawing/2014/main" val="537372223"/>
                    </a:ext>
                  </a:extLst>
                </a:gridCol>
                <a:gridCol w="738554">
                  <a:extLst>
                    <a:ext uri="{9D8B030D-6E8A-4147-A177-3AD203B41FA5}">
                      <a16:colId xmlns:a16="http://schemas.microsoft.com/office/drawing/2014/main" val="2117023180"/>
                    </a:ext>
                  </a:extLst>
                </a:gridCol>
              </a:tblGrid>
              <a:tr h="5032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000" b="1" dirty="0"/>
                        <a:t>PRESUPUESTO  DE EGRESOS  COVID 19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PREVENCIÓN</a:t>
                      </a:r>
                      <a:r>
                        <a:rPr lang="es-B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, CONTROL Y ATENCION DEL CORONAVIRUS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4217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46592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NO PERSONALES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578,600,00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503,669,30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21979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774313"/>
                  </a:ext>
                </a:extLst>
              </a:tr>
              <a:tr h="64941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740,600,00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585,379,30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3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09801" y="1295400"/>
            <a:ext cx="789582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b="1" dirty="0"/>
              <a:t> PRESUPUESTARIA DE EGRESOS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D838BFA-FFD0-422E-82A3-8009BDC83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52791"/>
              </p:ext>
            </p:extLst>
          </p:nvPr>
        </p:nvGraphicFramePr>
        <p:xfrm>
          <a:off x="2209800" y="2027584"/>
          <a:ext cx="4999892" cy="4727077"/>
        </p:xfrm>
        <a:graphic>
          <a:graphicData uri="http://schemas.openxmlformats.org/drawingml/2006/table">
            <a:tbl>
              <a:tblPr/>
              <a:tblGrid>
                <a:gridCol w="804694">
                  <a:extLst>
                    <a:ext uri="{9D8B030D-6E8A-4147-A177-3AD203B41FA5}">
                      <a16:colId xmlns:a16="http://schemas.microsoft.com/office/drawing/2014/main" val="1881784084"/>
                    </a:ext>
                  </a:extLst>
                </a:gridCol>
                <a:gridCol w="1065137">
                  <a:extLst>
                    <a:ext uri="{9D8B030D-6E8A-4147-A177-3AD203B41FA5}">
                      <a16:colId xmlns:a16="http://schemas.microsoft.com/office/drawing/2014/main" val="46292985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38622274"/>
                    </a:ext>
                  </a:extLst>
                </a:gridCol>
                <a:gridCol w="996461">
                  <a:extLst>
                    <a:ext uri="{9D8B030D-6E8A-4147-A177-3AD203B41FA5}">
                      <a16:colId xmlns:a16="http://schemas.microsoft.com/office/drawing/2014/main" val="79240978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21492434"/>
                    </a:ext>
                  </a:extLst>
                </a:gridCol>
              </a:tblGrid>
              <a:tr h="76722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BO" sz="1000" b="1" dirty="0"/>
                        <a:t>PRESUPUESTARIA DE EGRESOS</a:t>
                      </a:r>
                      <a:endParaRPr lang="es-B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03</a:t>
                      </a:r>
                    </a:p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B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519406"/>
                  </a:ext>
                </a:extLst>
              </a:tr>
              <a:tr h="9899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APROBADO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262884"/>
                  </a:ext>
                </a:extLst>
              </a:tr>
              <a:tr h="9899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ACTIVOS REALES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544,395,00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170160"/>
                  </a:ext>
                </a:extLst>
              </a:tr>
              <a:tr h="9899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1,102,200,00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789,061,45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03288"/>
                  </a:ext>
                </a:extLst>
              </a:tr>
              <a:tr h="989964">
                <a:tc>
                  <a:txBody>
                    <a:bodyPr/>
                    <a:lstStyle/>
                    <a:p>
                      <a:pPr algn="ctr" fontAlgn="ctr"/>
                      <a:endParaRPr lang="es-B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B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B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1,970,200,00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1,333,456,45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04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9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80935</TotalTime>
  <Words>3535</Words>
  <Application>Microsoft Office PowerPoint</Application>
  <PresentationFormat>Panorámica</PresentationFormat>
  <Paragraphs>1411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Arial Unicode MS</vt:lpstr>
      <vt:lpstr>Calibri</vt:lpstr>
      <vt:lpstr>Cambria</vt:lpstr>
      <vt:lpstr>Century Gothic</vt:lpstr>
      <vt:lpstr>Franklin Gothic Medium</vt:lpstr>
      <vt:lpstr>SansSerif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ADMINISTRACIÓN DE SALUD </vt:lpstr>
      <vt:lpstr>Otorgar prestaciones en dinero especie y servicio de salud a la población protegida en los regímenes de enfermedad. Maternidad y riesgos profesionales a corto plazo, mediante profesional, preventiva, curativa, recuperativa y rehabilitador, con calidad calidez oportunidad, accesibilidad y satisfacción a nivel nacional, mediante las oficinas regionales </vt:lpstr>
      <vt:lpstr>Ser una institución a nivel Nacional, con infraestructura propia, equipamiento de alta tecnología y recursos humanos capacitados para la presentación de servicios de salud con calidad y calidez, como modelo del sistema de seguridad social a corto plazo.</vt:lpstr>
      <vt:lpstr>Presentación de PowerPoint</vt:lpstr>
      <vt:lpstr>RECURSOS HUMANOS </vt:lpstr>
      <vt:lpstr>Presentación de PowerPoint</vt:lpstr>
      <vt:lpstr>Afiliación </vt:lpstr>
      <vt:lpstr>Presentación de PowerPoint</vt:lpstr>
      <vt:lpstr>Presentación de PowerPoint</vt:lpstr>
      <vt:lpstr>Presentación de PowerPoint</vt:lpstr>
      <vt:lpstr>Presentación de PowerPoint</vt:lpstr>
      <vt:lpstr> CONTROL DE EMPRESAS Y COTIZACIÓN </vt:lpstr>
      <vt:lpstr>Presentación de PowerPoint</vt:lpstr>
      <vt:lpstr>Presentación de PowerPoint</vt:lpstr>
      <vt:lpstr>Presentación de PowerPoint</vt:lpstr>
      <vt:lpstr>CAJA DE SALUD CORDES REGIONAL TARIJA</vt:lpstr>
      <vt:lpstr>Farmacia </vt:lpstr>
      <vt:lpstr>Presentación de PowerPoint</vt:lpstr>
      <vt:lpstr>ASESORÍA LEGAL </vt:lpstr>
      <vt:lpstr>Presentación de PowerPoint</vt:lpstr>
      <vt:lpstr>Presentación de PowerPoint</vt:lpstr>
      <vt:lpstr>LOGROS </vt:lpstr>
      <vt:lpstr>1.- El objetivo según POA 2022 era alcanzar el  1% de empresas nuevas afiliadas, se logró afiliara 13 nuevas empresas alcanzando un porcentaje de 2,8%. 2.-El incremento de la población cotizante  activa fue – 9 %,este decremento se asume por cierre de actividades de Gobierno Autónomo Departamental-SEDECA, eliminación de contratos de partida 111;aclarar que los trabajadores de SEDECA se encuentran en proceso de reafiliación al seguro en cumplimiento a la sentencia constitucional. 3.-Se logró fortalecer con más del 10% según POA, la capacidad de alerta y respuesta de nuestros centros, implementamos consultorio médico externo, unidad de terapia intermedia y unidad de terapia intensiva exclusivamente para paciente con COVID 19;además se contrató 8 funcionarios de salud, médicos, lic. en enfermeria ,auxiliares y lic., bioquímica(actual con termino de contrato). También se adquirió insumos, reactivos de laboratorio, medicamentos, equipos de bioseguridad y otros, alcanzando a más de 60 % nuestra capacidad de reacción frente a la pandemia COVID 19 (4° y 5° ola). 4.-El incrementa en las prestaciones médica fue de 9 %,no lográndose el objetico trazado de 10%. 5.- Realizar 2 programas de promoción de salud y 2 programas de prevención de enfermedad. Logramos sobrepasa con más del 75 % lo programado. -Feria educativa regional de promoción de la salud integral(29-4-2022) -Educación continua promoción y prevención sobre vacuna para Covid 19,a pacientes entre 5 a 11 años,12 a17 años y de más de 60 años(3 al 31 -01-2022). -Educación continua promoción y prevención de vacunas en niños menores de 1 año hasta 4 años de edad(2al 31-01-2022). -Reunión educativa sobre Tuberculosis(14-4-2022). -Conferencia sobre prevención de cancere de próstata(15-8-2022). -Conferencia sobre prevención de cáncer servicio uterino(10-7-2022). </vt:lpstr>
      <vt:lpstr>6.- Dar inicio al proceso de acreditación de al menos 2 establecimientos de salud a nivel nacional. -Se habilitó e inició proceso de acreditación el Centro De Salud de Yacuiba con calificación de excelencia de 97%. -Habilitación de Centro de Salud Villa Montes con calificación en grado de excelencia con puntaje de 98 %. 7.- Ejecución de los proyectos de infraestructura y equipamiento médico de salud -Se inicio en clínica CORDES Tarija ampliación del laboratorio para implementación de Unidad de Bacteriología -Refacción y equipamiento de quirófano del Hospital Distrital de Bermejo, adquisición de máquina de anestesia de alta gama. -Actualización de planos del terreno y construcción del Hospital Distrital de Bermejo. de 4 camas -Adquisición de 4 camas de internación, 3 movimientos para sala de recuperación Hospital Distrital de Bermejo. -En clínica Cordes Tarija se iniciará implementación de Unidad de Hemodiálisis con 2 ,máquinas. -Implementación de la Unidad de Tomografía. 8.- Adquisición e implementación de un sistema informático integrado para área de Salud y Administración Financiera -Se instaló sistema arquetipo en Farmacia y Contabilidad. -También se instaló sistema integrado local para Almacén, Cotizaciones y Afiliaciones tanto en Tarija, Yacuiba, Villa Montes y Bermejo. -Desarrollo e implementación de 1 sistema para entrega de fichas de consulta médica de forma virtual. 9:- Número de audición de rendición de cuentas y auditorias(interna y externas). -Rendición pública de cuentas gestión 2021 final, realizado 21 de febrero del 2022(costo 100 Bs). -Rendición pública de cuentas gestión 2022 inicial, realizado fecha 23 de marzo del 2022(costo 1000 Bs.). -Auditoría interna financiera, sin ninguna observación(16-12-2022). </vt:lpstr>
      <vt:lpstr>Presentación de PowerPoint</vt:lpstr>
      <vt:lpstr>PRESTACIÓN DE SERVICIO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mio</cp:lastModifiedBy>
  <cp:revision>120</cp:revision>
  <cp:lastPrinted>2023-02-06T04:45:25Z</cp:lastPrinted>
  <dcterms:created xsi:type="dcterms:W3CDTF">2016-10-12T12:57:33Z</dcterms:created>
  <dcterms:modified xsi:type="dcterms:W3CDTF">2023-02-06T05:01:45Z</dcterms:modified>
</cp:coreProperties>
</file>